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8" r:id="rId6"/>
    <p:sldId id="259" r:id="rId7"/>
    <p:sldId id="262" r:id="rId8"/>
    <p:sldId id="263" r:id="rId9"/>
    <p:sldId id="266" r:id="rId10"/>
    <p:sldId id="265" r:id="rId11"/>
    <p:sldId id="267" r:id="rId12"/>
    <p:sldId id="264" r:id="rId13"/>
    <p:sldId id="268" r:id="rId14"/>
    <p:sldId id="271" r:id="rId15"/>
    <p:sldId id="270" r:id="rId16"/>
    <p:sldId id="272" r:id="rId17"/>
    <p:sldId id="269" r:id="rId18"/>
    <p:sldId id="273" r:id="rId19"/>
    <p:sldId id="274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zysztof Malec" initials="KM" lastIdx="1" clrIdx="0">
    <p:extLst>
      <p:ext uri="{19B8F6BF-5375-455C-9EA6-DF929625EA0E}">
        <p15:presenceInfo xmlns:p15="http://schemas.microsoft.com/office/powerpoint/2012/main" userId="Krzysztof Male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2EF9-3AD4-46FB-B298-B9C8BBC56C92}" type="datetimeFigureOut">
              <a:rPr lang="pl-PL" smtClean="0"/>
              <a:t>30.09.2019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82A9-8EC4-4ABB-80C5-DE2A5FE2ED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279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2EF9-3AD4-46FB-B298-B9C8BBC56C92}" type="datetimeFigureOut">
              <a:rPr lang="pl-PL" smtClean="0"/>
              <a:t>30.09.2019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82A9-8EC4-4ABB-80C5-DE2A5FE2ED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4571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2EF9-3AD4-46FB-B298-B9C8BBC56C92}" type="datetimeFigureOut">
              <a:rPr lang="pl-PL" smtClean="0"/>
              <a:t>30.09.2019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82A9-8EC4-4ABB-80C5-DE2A5FE2ED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8112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2EF9-3AD4-46FB-B298-B9C8BBC56C92}" type="datetimeFigureOut">
              <a:rPr lang="pl-PL" smtClean="0"/>
              <a:t>30.09.2019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82A9-8EC4-4ABB-80C5-DE2A5FE2ED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064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2EF9-3AD4-46FB-B298-B9C8BBC56C92}" type="datetimeFigureOut">
              <a:rPr lang="pl-PL" smtClean="0"/>
              <a:t>30.09.2019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82A9-8EC4-4ABB-80C5-DE2A5FE2ED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4814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2EF9-3AD4-46FB-B298-B9C8BBC56C92}" type="datetimeFigureOut">
              <a:rPr lang="pl-PL" smtClean="0"/>
              <a:t>30.09.2019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82A9-8EC4-4ABB-80C5-DE2A5FE2ED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5319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2EF9-3AD4-46FB-B298-B9C8BBC56C92}" type="datetimeFigureOut">
              <a:rPr lang="pl-PL" smtClean="0"/>
              <a:t>30.09.2019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82A9-8EC4-4ABB-80C5-DE2A5FE2ED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800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2EF9-3AD4-46FB-B298-B9C8BBC56C92}" type="datetimeFigureOut">
              <a:rPr lang="pl-PL" smtClean="0"/>
              <a:t>30.09.2019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82A9-8EC4-4ABB-80C5-DE2A5FE2ED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132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2EF9-3AD4-46FB-B298-B9C8BBC56C92}" type="datetimeFigureOut">
              <a:rPr lang="pl-PL" smtClean="0"/>
              <a:t>30.09.2019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82A9-8EC4-4ABB-80C5-DE2A5FE2ED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668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2EF9-3AD4-46FB-B298-B9C8BBC56C92}" type="datetimeFigureOut">
              <a:rPr lang="pl-PL" smtClean="0"/>
              <a:t>30.09.2019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82A9-8EC4-4ABB-80C5-DE2A5FE2ED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882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2EF9-3AD4-46FB-B298-B9C8BBC56C92}" type="datetimeFigureOut">
              <a:rPr lang="pl-PL" smtClean="0"/>
              <a:t>30.09.2019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82A9-8EC4-4ABB-80C5-DE2A5FE2ED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321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32EF9-3AD4-46FB-B298-B9C8BBC56C92}" type="datetimeFigureOut">
              <a:rPr lang="pl-PL" smtClean="0"/>
              <a:t>30.09.2019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A82A9-8EC4-4ABB-80C5-DE2A5FE2ED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129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microsoftonline.com/" TargetMode="External"/><Relationship Id="rId2" Type="http://schemas.openxmlformats.org/officeDocument/2006/relationships/hyperlink" Target="http://student.ue.wroc.pl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smail@ue.wroc.pl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62000" y="301625"/>
            <a:ext cx="10515600" cy="1577975"/>
          </a:xfrm>
        </p:spPr>
        <p:txBody>
          <a:bodyPr>
            <a:noAutofit/>
          </a:bodyPr>
          <a:lstStyle/>
          <a:p>
            <a:pPr algn="ctr"/>
            <a:r>
              <a:rPr lang="pl-PL" sz="7200" b="1" dirty="0" smtClean="0"/>
              <a:t>Część 1</a:t>
            </a:r>
            <a:endParaRPr lang="pl-PL" sz="7200" b="1" dirty="0">
              <a:solidFill>
                <a:srgbClr val="FF000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638300" y="1770846"/>
            <a:ext cx="8864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b="1" dirty="0" smtClean="0">
                <a:solidFill>
                  <a:schemeClr val="accent1">
                    <a:lumMod val="50000"/>
                  </a:schemeClr>
                </a:solidFill>
              </a:rPr>
              <a:t>Usługi Office 365 dla STUDENTA</a:t>
            </a:r>
            <a:endParaRPr lang="pl-PL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308099" y="2773789"/>
            <a:ext cx="91948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 smtClean="0">
                <a:solidFill>
                  <a:srgbClr val="FF0000"/>
                </a:solidFill>
              </a:rPr>
              <a:t>1. POCZTA w przeglądarce </a:t>
            </a:r>
            <a:endParaRPr lang="pl-PL" sz="4000" dirty="0"/>
          </a:p>
        </p:txBody>
      </p:sp>
      <p:sp>
        <p:nvSpPr>
          <p:cNvPr id="8" name="Prostokąt 7"/>
          <p:cNvSpPr/>
          <p:nvPr/>
        </p:nvSpPr>
        <p:spPr>
          <a:xfrm>
            <a:off x="1308100" y="3653621"/>
            <a:ext cx="91948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 smtClean="0">
                <a:solidFill>
                  <a:srgbClr val="FF0000"/>
                </a:solidFill>
              </a:rPr>
              <a:t>2. Aplikacje działające w przeglądarce:  Word, Excel, PowerPoint i OneNote, dysk OneDrive </a:t>
            </a:r>
            <a:endParaRPr lang="pl-PL" sz="40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8712200" y="6100613"/>
            <a:ext cx="337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Opracował: Krzysztof Malec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103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 każdej chwili można zmienić opcje językowe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25" y="152399"/>
            <a:ext cx="11057949" cy="6537367"/>
          </a:xfrm>
          <a:prstGeom prst="rect">
            <a:avLst/>
          </a:prstGeom>
        </p:spPr>
      </p:pic>
      <p:sp>
        <p:nvSpPr>
          <p:cNvPr id="4" name="Owal 3"/>
          <p:cNvSpPr/>
          <p:nvPr/>
        </p:nvSpPr>
        <p:spPr>
          <a:xfrm>
            <a:off x="9296400" y="5600700"/>
            <a:ext cx="2057400" cy="4064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574" y="2439804"/>
            <a:ext cx="10058400" cy="3994556"/>
          </a:xfrm>
          <a:prstGeom prst="rect">
            <a:avLst/>
          </a:prstGeom>
        </p:spPr>
      </p:pic>
      <p:sp>
        <p:nvSpPr>
          <p:cNvPr id="6" name="Owal 5"/>
          <p:cNvSpPr/>
          <p:nvPr/>
        </p:nvSpPr>
        <p:spPr>
          <a:xfrm>
            <a:off x="1409700" y="3217882"/>
            <a:ext cx="2057400" cy="4064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y ze strzałką 7"/>
          <p:cNvCxnSpPr/>
          <p:nvPr/>
        </p:nvCxnSpPr>
        <p:spPr>
          <a:xfrm>
            <a:off x="3632200" y="3421082"/>
            <a:ext cx="1371600" cy="3762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62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Outlook Web </a:t>
            </a:r>
            <a:r>
              <a:rPr lang="pl-PL" dirty="0" err="1" smtClean="0"/>
              <a:t>App</a:t>
            </a:r>
            <a:r>
              <a:rPr lang="pl-PL" dirty="0" smtClean="0"/>
              <a:t> – tworzenie nowej wiadomości - wysłanie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" y="1793875"/>
            <a:ext cx="10753725" cy="4684138"/>
          </a:xfrm>
          <a:prstGeom prst="rect">
            <a:avLst/>
          </a:prstGeom>
        </p:spPr>
      </p:pic>
      <p:sp>
        <p:nvSpPr>
          <p:cNvPr id="4" name="Owal 3"/>
          <p:cNvSpPr/>
          <p:nvPr/>
        </p:nvSpPr>
        <p:spPr>
          <a:xfrm>
            <a:off x="1104900" y="3217882"/>
            <a:ext cx="2362200" cy="630218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" name="Łącznik prosty ze strzałką 5"/>
          <p:cNvCxnSpPr/>
          <p:nvPr/>
        </p:nvCxnSpPr>
        <p:spPr>
          <a:xfrm>
            <a:off x="3733800" y="3759726"/>
            <a:ext cx="1371600" cy="3762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wal 6"/>
          <p:cNvSpPr/>
          <p:nvPr/>
        </p:nvSpPr>
        <p:spPr>
          <a:xfrm>
            <a:off x="4914899" y="4361651"/>
            <a:ext cx="2362200" cy="630218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9" y="365125"/>
            <a:ext cx="7386994" cy="6482914"/>
          </a:xfrm>
          <a:prstGeom prst="rect">
            <a:avLst/>
          </a:prstGeom>
        </p:spPr>
      </p:pic>
      <p:sp>
        <p:nvSpPr>
          <p:cNvPr id="11" name="Owal 10"/>
          <p:cNvSpPr/>
          <p:nvPr/>
        </p:nvSpPr>
        <p:spPr>
          <a:xfrm>
            <a:off x="4531922" y="5207909"/>
            <a:ext cx="573478" cy="527031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Łącznik prosty ze strzałką 12"/>
          <p:cNvCxnSpPr/>
          <p:nvPr/>
        </p:nvCxnSpPr>
        <p:spPr>
          <a:xfrm flipV="1">
            <a:off x="5105400" y="4676761"/>
            <a:ext cx="762000" cy="540815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5242896" y="543742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Załącznik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23" y="365125"/>
            <a:ext cx="6819631" cy="6286500"/>
          </a:xfrm>
          <a:prstGeom prst="rect">
            <a:avLst/>
          </a:prstGeom>
        </p:spPr>
      </p:pic>
      <p:cxnSp>
        <p:nvCxnSpPr>
          <p:cNvPr id="18" name="Łącznik prosty ze strzałką 17"/>
          <p:cNvCxnSpPr/>
          <p:nvPr/>
        </p:nvCxnSpPr>
        <p:spPr>
          <a:xfrm flipH="1">
            <a:off x="6004896" y="2136240"/>
            <a:ext cx="1066800" cy="5083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 flipH="1">
            <a:off x="4340931" y="4533900"/>
            <a:ext cx="739182" cy="10545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/>
          <p:cNvSpPr txBox="1"/>
          <p:nvPr/>
        </p:nvSpPr>
        <p:spPr>
          <a:xfrm>
            <a:off x="7225198" y="1648303"/>
            <a:ext cx="1049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Tu pojawi się załącznik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5217642" y="4299306"/>
            <a:ext cx="1686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002060"/>
                </a:solidFill>
              </a:rPr>
              <a:t>WYSŁANIE POCZTY</a:t>
            </a:r>
            <a:endParaRPr lang="pl-PL" sz="2000" b="1" dirty="0">
              <a:solidFill>
                <a:srgbClr val="002060"/>
              </a:solidFill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4305923" y="3416300"/>
            <a:ext cx="387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Treść  e-maila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91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  <p:bldP spid="15" grpId="0"/>
      <p:bldP spid="23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Outlook Web </a:t>
            </a:r>
            <a:r>
              <a:rPr lang="pl-PL" dirty="0" err="1" smtClean="0"/>
              <a:t>App</a:t>
            </a:r>
            <a:r>
              <a:rPr lang="pl-PL" dirty="0" smtClean="0"/>
              <a:t> – odbieranie poczty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0" y="1690688"/>
            <a:ext cx="11720300" cy="4008028"/>
          </a:xfrm>
          <a:prstGeom prst="rect">
            <a:avLst/>
          </a:prstGeom>
        </p:spPr>
      </p:pic>
      <p:sp>
        <p:nvSpPr>
          <p:cNvPr id="4" name="Owal 3"/>
          <p:cNvSpPr/>
          <p:nvPr/>
        </p:nvSpPr>
        <p:spPr>
          <a:xfrm>
            <a:off x="235850" y="3694702"/>
            <a:ext cx="2685150" cy="6223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Owal 5"/>
          <p:cNvSpPr/>
          <p:nvPr/>
        </p:nvSpPr>
        <p:spPr>
          <a:xfrm>
            <a:off x="2921000" y="3739152"/>
            <a:ext cx="5118100" cy="5334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0" y="1171870"/>
            <a:ext cx="11572722" cy="513456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2464"/>
            <a:ext cx="9372600" cy="6260749"/>
          </a:xfrm>
          <a:prstGeom prst="rect">
            <a:avLst/>
          </a:prstGeom>
        </p:spPr>
      </p:pic>
      <p:cxnSp>
        <p:nvCxnSpPr>
          <p:cNvPr id="10" name="Łącznik prosty ze strzałką 9"/>
          <p:cNvCxnSpPr/>
          <p:nvPr/>
        </p:nvCxnSpPr>
        <p:spPr>
          <a:xfrm flipH="1">
            <a:off x="5746750" y="953808"/>
            <a:ext cx="1543050" cy="966641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 flipH="1">
            <a:off x="4056122" y="1829667"/>
            <a:ext cx="1543050" cy="966641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5746750" y="2497433"/>
            <a:ext cx="44914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</a:rPr>
              <a:t>Kroki analogicznie jak przy wysyłaniu poczty</a:t>
            </a:r>
            <a:endParaRPr lang="pl-PL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11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Aplikacje działające w przeglądarce:  Word, Excel, PowerPoint i OneNote, dysk OneDrive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690688"/>
            <a:ext cx="11513847" cy="338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5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576262"/>
            <a:ext cx="9432925" cy="6128332"/>
          </a:xfrm>
          <a:prstGeom prst="rect">
            <a:avLst/>
          </a:prstGeom>
        </p:spPr>
      </p:pic>
      <p:cxnSp>
        <p:nvCxnSpPr>
          <p:cNvPr id="4" name="Łącznik prosty ze strzałką 3"/>
          <p:cNvCxnSpPr/>
          <p:nvPr/>
        </p:nvCxnSpPr>
        <p:spPr>
          <a:xfrm>
            <a:off x="3975100" y="2628900"/>
            <a:ext cx="1422400" cy="673100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841500" y="1993900"/>
            <a:ext cx="1841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Tworzenie nowego dokumentu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7900"/>
            <a:ext cx="11744514" cy="4700959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5762624" y="977900"/>
            <a:ext cx="5807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Dokument w trybie przeglądarki – jest już zapisany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12" name="Owal 11"/>
          <p:cNvSpPr/>
          <p:nvPr/>
        </p:nvSpPr>
        <p:spPr>
          <a:xfrm>
            <a:off x="6299200" y="1435894"/>
            <a:ext cx="2057400" cy="4064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1148"/>
            <a:ext cx="5645150" cy="5410911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3467289" y="2991937"/>
            <a:ext cx="5807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Może również zostać zapisany – RĘCZNIE, przez wybór opcji PLIK</a:t>
            </a:r>
            <a:endParaRPr lang="pl-PL" b="1" dirty="0">
              <a:solidFill>
                <a:srgbClr val="FF0000"/>
              </a:solidFill>
            </a:endParaRPr>
          </a:p>
        </p:txBody>
      </p:sp>
      <p:cxnSp>
        <p:nvCxnSpPr>
          <p:cNvPr id="15" name="Łącznik prosty ze strzałką 14"/>
          <p:cNvCxnSpPr/>
          <p:nvPr/>
        </p:nvCxnSpPr>
        <p:spPr>
          <a:xfrm flipH="1" flipV="1">
            <a:off x="1594039" y="2087121"/>
            <a:ext cx="1828611" cy="11333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az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8574"/>
            <a:ext cx="5957419" cy="6386852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62" y="990600"/>
            <a:ext cx="7839075" cy="4876800"/>
          </a:xfrm>
          <a:prstGeom prst="rect">
            <a:avLst/>
          </a:prstGeom>
        </p:spPr>
      </p:pic>
      <p:sp>
        <p:nvSpPr>
          <p:cNvPr id="20" name="pole tekstowe 19"/>
          <p:cNvSpPr txBox="1"/>
          <p:nvPr/>
        </p:nvSpPr>
        <p:spPr>
          <a:xfrm>
            <a:off x="3086100" y="1690688"/>
            <a:ext cx="3709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Można też samemu podać nowe miejsce gdzie dokument ma się zapisać</a:t>
            </a:r>
            <a:endParaRPr lang="pl-PL" b="1" dirty="0">
              <a:solidFill>
                <a:srgbClr val="FF0000"/>
              </a:solidFill>
            </a:endParaRPr>
          </a:p>
        </p:txBody>
      </p:sp>
      <p:cxnSp>
        <p:nvCxnSpPr>
          <p:cNvPr id="21" name="Łącznik prosty ze strzałką 20"/>
          <p:cNvCxnSpPr/>
          <p:nvPr/>
        </p:nvCxnSpPr>
        <p:spPr>
          <a:xfrm>
            <a:off x="5118100" y="2425700"/>
            <a:ext cx="2514600" cy="14605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Obraz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1901787"/>
            <a:ext cx="10058400" cy="298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4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 animBg="1"/>
      <p:bldP spid="14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Wylogowanie z Office 365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6" y="2324100"/>
            <a:ext cx="11565467" cy="2337563"/>
          </a:xfrm>
          <a:prstGeom prst="rect">
            <a:avLst/>
          </a:prstGeom>
        </p:spPr>
      </p:pic>
      <p:cxnSp>
        <p:nvCxnSpPr>
          <p:cNvPr id="11" name="Łącznik prosty ze strzałką 10"/>
          <p:cNvCxnSpPr/>
          <p:nvPr/>
        </p:nvCxnSpPr>
        <p:spPr>
          <a:xfrm>
            <a:off x="10591800" y="1295400"/>
            <a:ext cx="1162050" cy="1425149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9398000" y="2871235"/>
            <a:ext cx="1193800" cy="1243292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az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01" y="365125"/>
            <a:ext cx="9420799" cy="6252817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2" y="947737"/>
            <a:ext cx="10058400" cy="4929846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3" y="1674508"/>
            <a:ext cx="11474192" cy="5018777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2034602" y="337880"/>
            <a:ext cx="965199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 smtClean="0">
                <a:solidFill>
                  <a:srgbClr val="FF0000"/>
                </a:solidFill>
              </a:rPr>
              <a:t>Na stronie główniej ue.wroc.pl w zakładce </a:t>
            </a:r>
            <a:r>
              <a:rPr lang="pl-PL" sz="2400" b="1" dirty="0" smtClean="0">
                <a:solidFill>
                  <a:srgbClr val="002060"/>
                </a:solidFill>
              </a:rPr>
              <a:t>Poczta</a:t>
            </a:r>
            <a:r>
              <a:rPr lang="pl-PL" sz="2400" b="1" dirty="0" smtClean="0">
                <a:solidFill>
                  <a:srgbClr val="FF0000"/>
                </a:solidFill>
              </a:rPr>
              <a:t> można zapoznać się ze wszelkimi informacjami dot. poczty. Również można pobrać instrukcję konfiguracji wielu klientów do obsługi poczty. </a:t>
            </a:r>
            <a:endParaRPr lang="pl-P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1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62000" y="301625"/>
            <a:ext cx="10515600" cy="1577975"/>
          </a:xfrm>
        </p:spPr>
        <p:txBody>
          <a:bodyPr>
            <a:noAutofit/>
          </a:bodyPr>
          <a:lstStyle/>
          <a:p>
            <a:pPr algn="ctr"/>
            <a:r>
              <a:rPr lang="pl-PL" sz="7200" b="1" dirty="0" smtClean="0"/>
              <a:t>Część 2</a:t>
            </a:r>
            <a:endParaRPr lang="pl-PL" sz="7200" b="1" dirty="0">
              <a:solidFill>
                <a:srgbClr val="FF000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638300" y="1770846"/>
            <a:ext cx="8864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b="1" dirty="0" err="1" smtClean="0">
                <a:solidFill>
                  <a:schemeClr val="accent1">
                    <a:lumMod val="50000"/>
                  </a:schemeClr>
                </a:solidFill>
              </a:rPr>
              <a:t>USOSweb</a:t>
            </a:r>
            <a:endParaRPr lang="pl-PL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308099" y="2773789"/>
            <a:ext cx="91948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 smtClean="0"/>
              <a:t>System zawierający wszelkie niezbędne dane</a:t>
            </a:r>
            <a:r>
              <a:rPr lang="pl-PL" sz="4000" dirty="0"/>
              <a:t> </a:t>
            </a:r>
            <a:r>
              <a:rPr lang="pl-PL" sz="4000" dirty="0" smtClean="0"/>
              <a:t>dla studenta związane bezpośrednio z jego studiami.</a:t>
            </a:r>
            <a:endParaRPr lang="pl-PL" sz="4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428" y="366280"/>
            <a:ext cx="9245600" cy="63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1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736600" y="11652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000" dirty="0" smtClean="0"/>
              <a:t>System logowania do </a:t>
            </a:r>
            <a:r>
              <a:rPr lang="pl-PL" sz="6000" dirty="0" err="1" smtClean="0"/>
              <a:t>USOSweba</a:t>
            </a:r>
            <a:r>
              <a:rPr lang="pl-PL" sz="6000" dirty="0" smtClean="0"/>
              <a:t> jest identyczny jak przy logowaniu się do poczty.</a:t>
            </a:r>
            <a:endParaRPr lang="pl-PL" sz="6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579401"/>
            <a:ext cx="9525000" cy="577377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62" y="2727120"/>
            <a:ext cx="11321675" cy="169486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55" y="796234"/>
            <a:ext cx="11113882" cy="5556941"/>
          </a:xfrm>
          <a:prstGeom prst="rect">
            <a:avLst/>
          </a:prstGeom>
        </p:spPr>
      </p:pic>
      <p:cxnSp>
        <p:nvCxnSpPr>
          <p:cNvPr id="7" name="Łącznik prosty ze strzałką 6"/>
          <p:cNvCxnSpPr/>
          <p:nvPr/>
        </p:nvCxnSpPr>
        <p:spPr>
          <a:xfrm flipV="1">
            <a:off x="9740900" y="3846064"/>
            <a:ext cx="520700" cy="1043436"/>
          </a:xfrm>
          <a:prstGeom prst="straightConnector1">
            <a:avLst/>
          </a:prstGeom>
          <a:ln w="158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wal 10"/>
          <p:cNvSpPr/>
          <p:nvPr/>
        </p:nvSpPr>
        <p:spPr>
          <a:xfrm>
            <a:off x="9258300" y="2727120"/>
            <a:ext cx="2396937" cy="1118944"/>
          </a:xfrm>
          <a:prstGeom prst="ellipse">
            <a:avLst/>
          </a:prstGeom>
          <a:noFill/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646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POWITA NAS NOWE OKNO CAS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548" y="111124"/>
            <a:ext cx="5365004" cy="649287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12" y="4216341"/>
            <a:ext cx="6734175" cy="1724025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8216900" y="2352407"/>
            <a:ext cx="3420652" cy="369332"/>
          </a:xfrm>
          <a:prstGeom prst="rect">
            <a:avLst/>
          </a:prstGeom>
          <a:ln w="3175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TYLKO SAM LOGIN tj. nr INDEKSU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378" y="147511"/>
            <a:ext cx="9546298" cy="664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1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87400" y="2727325"/>
            <a:ext cx="10515600" cy="1577975"/>
          </a:xfrm>
        </p:spPr>
        <p:txBody>
          <a:bodyPr>
            <a:noAutofit/>
          </a:bodyPr>
          <a:lstStyle/>
          <a:p>
            <a:pPr algn="ctr"/>
            <a:r>
              <a:rPr lang="pl-PL" sz="16600" b="1" dirty="0" smtClean="0">
                <a:solidFill>
                  <a:srgbClr val="FF0000"/>
                </a:solidFill>
              </a:rPr>
              <a:t>Dziękuję za uwagę</a:t>
            </a:r>
            <a:endParaRPr lang="pl-PL" sz="1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81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b="1" dirty="0" smtClean="0"/>
              <a:t>POCZTA w przeglądarce</a:t>
            </a:r>
            <a:endParaRPr lang="pl-PL" sz="6000" b="1" dirty="0"/>
          </a:p>
        </p:txBody>
      </p:sp>
      <p:sp>
        <p:nvSpPr>
          <p:cNvPr id="3" name="Prostokąt 2"/>
          <p:cNvSpPr/>
          <p:nvPr/>
        </p:nvSpPr>
        <p:spPr>
          <a:xfrm>
            <a:off x="1168400" y="2003336"/>
            <a:ext cx="100457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dirty="0" smtClean="0"/>
              <a:t>Dostęp do poczty i portalu Office 365 możliwy jest pod adresem:</a:t>
            </a:r>
            <a:br>
              <a:rPr lang="pl-PL" sz="4400" dirty="0" smtClean="0"/>
            </a:br>
            <a:r>
              <a:rPr lang="pl-PL" sz="4400" dirty="0" smtClean="0">
                <a:hlinkClick r:id="rId2"/>
              </a:rPr>
              <a:t>http://student.ue.wroc.pl/</a:t>
            </a:r>
            <a:r>
              <a:rPr lang="pl-PL" sz="4400" dirty="0" smtClean="0"/>
              <a:t> (jest to ta sama domena, co w adresie e-mail). </a:t>
            </a:r>
          </a:p>
          <a:p>
            <a:r>
              <a:rPr lang="pl-PL" sz="4400" dirty="0">
                <a:solidFill>
                  <a:srgbClr val="FF0000"/>
                </a:solidFill>
              </a:rPr>
              <a:t>l</a:t>
            </a:r>
            <a:r>
              <a:rPr lang="pl-PL" sz="4400" dirty="0" smtClean="0">
                <a:solidFill>
                  <a:srgbClr val="FF0000"/>
                </a:solidFill>
              </a:rPr>
              <a:t>ub</a:t>
            </a:r>
          </a:p>
          <a:p>
            <a:r>
              <a:rPr lang="pl-PL" sz="4400" dirty="0" smtClean="0">
                <a:hlinkClick r:id="rId3"/>
              </a:rPr>
              <a:t>https://login.microsoftonline.com</a:t>
            </a:r>
            <a:r>
              <a:rPr lang="pl-PL" sz="4400" dirty="0" smtClean="0"/>
              <a:t> </a:t>
            </a:r>
            <a:endParaRPr lang="pl-PL" sz="44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87" y="1438275"/>
            <a:ext cx="9801225" cy="398145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779" y="494140"/>
            <a:ext cx="7285221" cy="605906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108" y="365124"/>
            <a:ext cx="8025724" cy="635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Uwagi</a:t>
            </a:r>
            <a:endParaRPr lang="pl-PL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520700" y="1474788"/>
            <a:ext cx="11391900" cy="214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pl-PL" sz="5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Uniwersytecie Ekonomicznym obowiązuje system korespondencji w domenie </a:t>
            </a:r>
            <a:r>
              <a:rPr lang="pl-PL" sz="57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UE.WROC.PL</a:t>
            </a:r>
          </a:p>
          <a:p>
            <a:pPr>
              <a:lnSpc>
                <a:spcPct val="170000"/>
              </a:lnSpc>
            </a:pPr>
            <a:r>
              <a:rPr lang="pl-PL" sz="5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Oznacza to, iż każdy zarejestrowany w systemie Student ma założone konto pocztowe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520700" y="3251200"/>
            <a:ext cx="10833100" cy="264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pl-PL" sz="5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tego momentu wszelka korespondencja z </a:t>
            </a:r>
          </a:p>
          <a:p>
            <a:pPr algn="ctr">
              <a:lnSpc>
                <a:spcPct val="170000"/>
              </a:lnSpc>
            </a:pPr>
            <a:r>
              <a:rPr lang="pl-PL" sz="5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UCZELNIĄ  tj. STUDENT &lt;–&gt; PRACOWNIK UE </a:t>
            </a:r>
            <a:r>
              <a:rPr lang="pl-PL" sz="5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(obie strony) powinna odbywać się tylko i wyłącznie z oficjalnego adresu w domenie </a:t>
            </a:r>
            <a:r>
              <a:rPr lang="pl-PL" sz="5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UE.WROC.PL</a:t>
            </a:r>
            <a:endParaRPr lang="pl-PL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u="sng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9958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LOGIN I HASŁO</a:t>
            </a:r>
            <a:endParaRPr lang="pl-PL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838200" y="2325688"/>
            <a:ext cx="10223500" cy="506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5700" b="1" dirty="0" smtClean="0">
                <a:solidFill>
                  <a:srgbClr val="7030A0"/>
                </a:solidFill>
              </a:rPr>
              <a:t>Login</a:t>
            </a:r>
            <a:r>
              <a:rPr lang="pl-PL" sz="5700" b="1" dirty="0" smtClean="0"/>
              <a:t> – to TWÓJ NR INDEKSU</a:t>
            </a:r>
          </a:p>
          <a:p>
            <a:endParaRPr lang="pl-PL" sz="5700" b="1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838200" y="2578894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8" indent="0">
              <a:buNone/>
            </a:pPr>
            <a:r>
              <a:rPr lang="pl-PL" sz="2400" dirty="0" smtClean="0"/>
              <a:t>Inaczej numer indeksu, jest to numer identyfikujący studenta. </a:t>
            </a:r>
          </a:p>
          <a:p>
            <a:pPr marL="0" lvl="8" indent="0">
              <a:buNone/>
            </a:pPr>
            <a:r>
              <a:rPr lang="pl-PL" sz="2400" dirty="0" smtClean="0"/>
              <a:t>Aby ułatwić obsługę wielu systemów informatycznych na uczelni służy on jako nazwa </a:t>
            </a:r>
            <a:r>
              <a:rPr lang="pl-PL" sz="2400" dirty="0" smtClean="0">
                <a:solidFill>
                  <a:srgbClr val="00B050"/>
                </a:solidFill>
              </a:rPr>
              <a:t>użytkownika/login</a:t>
            </a:r>
            <a:r>
              <a:rPr lang="pl-PL" sz="2400" dirty="0" smtClean="0"/>
              <a:t> przez co każdy student ma ułatwiony dostęp do infrastruktury informatycznej uczelni.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689" y="287658"/>
            <a:ext cx="6537325" cy="657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0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LOGIN I HASŁO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838200" y="2345034"/>
            <a:ext cx="102489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>
                <a:solidFill>
                  <a:srgbClr val="7030A0"/>
                </a:solidFill>
              </a:rPr>
              <a:t>Hasło</a:t>
            </a:r>
            <a:r>
              <a:rPr lang="pl-PL" sz="4000" b="1" dirty="0"/>
              <a:t> – to ciąg znaków otrzymany od administratora poczty </a:t>
            </a:r>
            <a:r>
              <a:rPr lang="pl-PL" sz="4000" b="1" dirty="0" smtClean="0"/>
              <a:t>UE, </a:t>
            </a:r>
            <a:r>
              <a:rPr lang="pl-PL" sz="4000" b="1" dirty="0"/>
              <a:t>który został </a:t>
            </a:r>
            <a:r>
              <a:rPr lang="pl-PL" sz="4000" b="1" dirty="0">
                <a:solidFill>
                  <a:srgbClr val="7030A0"/>
                </a:solidFill>
              </a:rPr>
              <a:t>(zostanie) </a:t>
            </a:r>
            <a:r>
              <a:rPr lang="pl-PL" sz="4000" b="1" dirty="0"/>
              <a:t>przesłany na TWÓJ ADRES  E-MAL podany przez CIEBIE podczas rejestracji. </a:t>
            </a:r>
            <a:endParaRPr lang="pl-PL" sz="4000" b="1" dirty="0" smtClean="0"/>
          </a:p>
        </p:txBody>
      </p:sp>
      <p:sp>
        <p:nvSpPr>
          <p:cNvPr id="4" name="Prostokąt 3"/>
          <p:cNvSpPr/>
          <p:nvPr/>
        </p:nvSpPr>
        <p:spPr>
          <a:xfrm>
            <a:off x="546100" y="5240635"/>
            <a:ext cx="1021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Studencie ! Jeżeli z jakiegoś powodu nie otrzymałeś hasła zgłoś ten  problem  na adres </a:t>
            </a:r>
            <a:r>
              <a:rPr lang="pl-PL" sz="2400" b="1" dirty="0" smtClean="0">
                <a:solidFill>
                  <a:srgbClr val="FF0000"/>
                </a:solidFill>
                <a:hlinkClick r:id="rId2"/>
              </a:rPr>
              <a:t>smail@ue.wroc.pl</a:t>
            </a:r>
            <a:r>
              <a:rPr lang="pl-PL" sz="2400" b="1" dirty="0" smtClean="0">
                <a:solidFill>
                  <a:srgbClr val="FF0000"/>
                </a:solidFill>
              </a:rPr>
              <a:t> (w razie braku odpowiedzi prosimy najpierw sprawdzić folder „SPAM”).</a:t>
            </a:r>
            <a:endParaRPr lang="pl-P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11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Znamy już login i hasło – pierwsze logowanie</a:t>
            </a:r>
            <a:endParaRPr lang="pl-PL" b="1" dirty="0"/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838200" y="14319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rgbClr val="7030A0"/>
                </a:solidFill>
              </a:rPr>
              <a:t>Logowanie w trybie przeglądarki internetowej</a:t>
            </a:r>
            <a:r>
              <a:rPr lang="pl-PL" b="1" dirty="0" smtClean="0"/>
              <a:t>.</a:t>
            </a:r>
          </a:p>
        </p:txBody>
      </p:sp>
      <p:sp>
        <p:nvSpPr>
          <p:cNvPr id="4" name="Prostokąt 3"/>
          <p:cNvSpPr/>
          <p:nvPr/>
        </p:nvSpPr>
        <p:spPr>
          <a:xfrm>
            <a:off x="1918900" y="3041134"/>
            <a:ext cx="65277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smtClean="0">
                <a:solidFill>
                  <a:srgbClr val="FF0000"/>
                </a:solidFill>
              </a:rPr>
              <a:t>https://login.microsoftonline.com</a:t>
            </a:r>
            <a:endParaRPr lang="pl-PL" sz="3600" dirty="0">
              <a:solidFill>
                <a:srgbClr val="FF0000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918899" y="4095234"/>
            <a:ext cx="5123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smtClean="0">
                <a:solidFill>
                  <a:srgbClr val="FF0000"/>
                </a:solidFill>
              </a:rPr>
              <a:t>https://student.ue.worc.pl</a:t>
            </a:r>
            <a:endParaRPr lang="pl-PL" sz="3600" dirty="0">
              <a:solidFill>
                <a:srgbClr val="FF0000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41" y="639862"/>
            <a:ext cx="8643017" cy="609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POWITA NAS NOWE OKNO CAS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838200" y="1690688"/>
            <a:ext cx="94107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>
                <a:solidFill>
                  <a:srgbClr val="7030A0"/>
                </a:solidFill>
              </a:rPr>
              <a:t>CAS to CENTRALNA USŁUGA UWIERZYTELNIANIA </a:t>
            </a:r>
            <a:r>
              <a:rPr lang="pl-PL" sz="3200" b="1" dirty="0" smtClean="0"/>
              <a:t>która zawsze jest z nami w momencie logowania się do elektronicznych usług na UE np. poczty, systemu </a:t>
            </a:r>
            <a:r>
              <a:rPr lang="pl-PL" sz="3200" b="1" dirty="0" err="1" smtClean="0"/>
              <a:t>USOSweb</a:t>
            </a:r>
            <a:r>
              <a:rPr lang="pl-PL" sz="3200" b="1" dirty="0" smtClean="0"/>
              <a:t>, APD itd..</a:t>
            </a:r>
            <a:endParaRPr lang="pl-PL" sz="32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548" y="111124"/>
            <a:ext cx="5365004" cy="649287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12" y="4216341"/>
            <a:ext cx="6734175" cy="1724025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8216900" y="2352407"/>
            <a:ext cx="3420652" cy="369332"/>
          </a:xfrm>
          <a:prstGeom prst="rect">
            <a:avLst/>
          </a:prstGeom>
          <a:ln w="3175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TYLKO SAM LOGIN tj. nr INDEKSU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9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" y="202733"/>
            <a:ext cx="9678988" cy="653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9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 widocznych w górze kafelek wybieramy opcję - </a:t>
            </a:r>
            <a:r>
              <a:rPr lang="pl-PL" b="1" dirty="0" smtClean="0">
                <a:solidFill>
                  <a:srgbClr val="FF0000"/>
                </a:solidFill>
              </a:rPr>
              <a:t>OUTLOOK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690688"/>
            <a:ext cx="11163300" cy="4895094"/>
          </a:xfrm>
          <a:prstGeom prst="rect">
            <a:avLst/>
          </a:prstGeom>
        </p:spPr>
      </p:pic>
      <p:sp>
        <p:nvSpPr>
          <p:cNvPr id="4" name="Owal 3"/>
          <p:cNvSpPr/>
          <p:nvPr/>
        </p:nvSpPr>
        <p:spPr>
          <a:xfrm>
            <a:off x="3035300" y="3289300"/>
            <a:ext cx="927100" cy="9525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311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433</Words>
  <Application>Microsoft Office PowerPoint</Application>
  <PresentationFormat>Panoramiczny</PresentationFormat>
  <Paragraphs>52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Motyw pakietu Office</vt:lpstr>
      <vt:lpstr>Część 1</vt:lpstr>
      <vt:lpstr>POCZTA w przeglądarce</vt:lpstr>
      <vt:lpstr>Uwagi</vt:lpstr>
      <vt:lpstr>LOGIN I HASŁO</vt:lpstr>
      <vt:lpstr>LOGIN I HASŁO</vt:lpstr>
      <vt:lpstr>Znamy już login i hasło – pierwsze logowanie</vt:lpstr>
      <vt:lpstr>POWITA NAS NOWE OKNO CAS</vt:lpstr>
      <vt:lpstr>Prezentacja programu PowerPoint</vt:lpstr>
      <vt:lpstr>Z widocznych w górze kafelek wybieramy opcję - OUTLOOK</vt:lpstr>
      <vt:lpstr>W każdej chwili można zmienić opcje językowe</vt:lpstr>
      <vt:lpstr>Outlook Web App – tworzenie nowej wiadomości - wysłanie</vt:lpstr>
      <vt:lpstr>Outlook Web App – odbieranie poczty</vt:lpstr>
      <vt:lpstr>Aplikacje działające w przeglądarce:  Word, Excel, PowerPoint i OneNote, dysk OneDrive  </vt:lpstr>
      <vt:lpstr>Prezentacja programu PowerPoint</vt:lpstr>
      <vt:lpstr>Wylogowanie z Office 365</vt:lpstr>
      <vt:lpstr>Część 2</vt:lpstr>
      <vt:lpstr>System logowania do USOSweba jest identyczny jak przy logowaniu się do poczty.</vt:lpstr>
      <vt:lpstr>POWITA NAS NOWE OKNO CAS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Część 1</dc:title>
  <dc:creator>Krzysztof Malec</dc:creator>
  <cp:lastModifiedBy>TATA</cp:lastModifiedBy>
  <cp:revision>40</cp:revision>
  <dcterms:created xsi:type="dcterms:W3CDTF">2019-09-26T06:09:08Z</dcterms:created>
  <dcterms:modified xsi:type="dcterms:W3CDTF">2019-09-30T21:07:23Z</dcterms:modified>
</cp:coreProperties>
</file>