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73" r:id="rId3"/>
    <p:sldId id="261" r:id="rId4"/>
    <p:sldId id="262" r:id="rId5"/>
    <p:sldId id="263" r:id="rId6"/>
    <p:sldId id="264" r:id="rId7"/>
    <p:sldId id="274" r:id="rId8"/>
    <p:sldId id="265" r:id="rId9"/>
    <p:sldId id="275" r:id="rId10"/>
  </p:sldIdLst>
  <p:sldSz cx="9144000" cy="6858000" type="screen4x3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60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2E749-9F1D-4FA8-B59F-9810B13CF48E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0E390-A4AC-4436-8483-E2D545EC6B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084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78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87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588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95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40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60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76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44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22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85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4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E393-BF4B-44C9-BD25-3582C5BFF574}" type="datetimeFigureOut">
              <a:rPr lang="pl-PL" smtClean="0"/>
              <a:t>2017-03-07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21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611560" y="404664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10-17 marca 2017r.</a:t>
            </a:r>
          </a:p>
          <a:p>
            <a:r>
              <a:rPr lang="pl-PL" b="1" dirty="0" smtClean="0"/>
              <a:t>„AKCJA EWALUACJA”</a:t>
            </a:r>
            <a:br>
              <a:rPr lang="pl-PL" b="1" dirty="0" smtClean="0"/>
            </a:br>
            <a:r>
              <a:rPr lang="pl-PL" sz="3100" b="1" dirty="0"/>
              <a:t>n</a:t>
            </a:r>
            <a:r>
              <a:rPr lang="pl-PL" sz="3100" b="1" dirty="0" smtClean="0"/>
              <a:t>a Wydziale Ekonomii, Zarządzania i Turystyki</a:t>
            </a:r>
            <a:endParaRPr lang="pl-PL" sz="3100" b="1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11560" y="4869160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STUDENCI OCENIAJĄ PROWADZĄCYCH!!!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652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"/>
    </mc:Choice>
    <mc:Fallback xmlns="">
      <p:transition spd="slow" advTm="59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8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"/>
    </mc:Choice>
    <mc:Fallback xmlns="">
      <p:transition spd="slow" advTm="575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25687" r="28718" b="15550"/>
          <a:stretch/>
        </p:blipFill>
        <p:spPr bwMode="auto">
          <a:xfrm>
            <a:off x="4499992" y="1163063"/>
            <a:ext cx="3960440" cy="521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ybuch 1 3"/>
          <p:cNvSpPr/>
          <p:nvPr/>
        </p:nvSpPr>
        <p:spPr>
          <a:xfrm>
            <a:off x="-66400" y="-27384"/>
            <a:ext cx="4422376" cy="244827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CZYTELNE ZASADY</a:t>
            </a:r>
            <a:endParaRPr lang="pl-PL" sz="2800" b="1" dirty="0"/>
          </a:p>
        </p:txBody>
      </p:sp>
      <p:sp>
        <p:nvSpPr>
          <p:cNvPr id="2" name="Zwój pionowy 1"/>
          <p:cNvSpPr/>
          <p:nvPr/>
        </p:nvSpPr>
        <p:spPr>
          <a:xfrm>
            <a:off x="3851920" y="548680"/>
            <a:ext cx="5256584" cy="5832648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79512" y="2996952"/>
            <a:ext cx="41764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dirty="0" smtClean="0"/>
              <a:t>Przejrzyste i czytelne zasady, cyklicznych i skoordynowanych </a:t>
            </a:r>
            <a:r>
              <a:rPr lang="pl-PL" sz="4000" b="1" dirty="0" smtClean="0">
                <a:solidFill>
                  <a:srgbClr val="C00000"/>
                </a:solidFill>
              </a:rPr>
              <a:t>„DNI EWALUACJI”, </a:t>
            </a:r>
          </a:p>
          <a:p>
            <a:pPr lvl="0" algn="ctr"/>
            <a:r>
              <a:rPr lang="pl-PL" sz="2400" dirty="0" smtClean="0"/>
              <a:t>które będą odbywały się </a:t>
            </a:r>
          </a:p>
          <a:p>
            <a:pPr lvl="0" algn="ctr"/>
            <a:r>
              <a:rPr lang="pl-PL" sz="2400" dirty="0" smtClean="0"/>
              <a:t>na Twoim Wydziale  </a:t>
            </a:r>
          </a:p>
          <a:p>
            <a:pPr lvl="0" algn="ctr"/>
            <a:r>
              <a:rPr lang="pl-PL" sz="2400" b="1" dirty="0" smtClean="0">
                <a:solidFill>
                  <a:srgbClr val="C00000"/>
                </a:solidFill>
              </a:rPr>
              <a:t>2 razy w roku akademickim, </a:t>
            </a:r>
          </a:p>
          <a:p>
            <a:pPr lvl="0" algn="ctr"/>
            <a:r>
              <a:rPr lang="pl-PL" sz="2400" dirty="0" smtClean="0"/>
              <a:t>po zakończeniu każdego semestru.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2991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5"/>
    </mc:Choice>
    <mc:Fallback xmlns="">
      <p:transition spd="slow" advTm="62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83568" y="228741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r>
              <a:rPr lang="pl-PL" sz="4400" b="1" dirty="0" smtClean="0">
                <a:solidFill>
                  <a:srgbClr val="C00000"/>
                </a:solidFill>
              </a:rPr>
              <a:t>                   </a:t>
            </a:r>
            <a:r>
              <a:rPr lang="pl-PL" sz="4600" b="1" dirty="0" smtClean="0">
                <a:solidFill>
                  <a:srgbClr val="C00000"/>
                </a:solidFill>
              </a:rPr>
              <a:t>     UWAGA</a:t>
            </a:r>
            <a:endParaRPr lang="pl-PL" dirty="0" smtClean="0"/>
          </a:p>
          <a:p>
            <a:pPr marL="0" lvl="0" indent="0" algn="just">
              <a:buNone/>
            </a:pPr>
            <a:endParaRPr lang="pl-PL" dirty="0" smtClean="0"/>
          </a:p>
          <a:p>
            <a:pPr marL="0" lvl="0" indent="0" algn="just">
              <a:buNone/>
            </a:pPr>
            <a:r>
              <a:rPr lang="pl-PL" dirty="0" smtClean="0"/>
              <a:t>	W dniach 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</a:p>
          <a:p>
            <a:pPr marL="0" lvl="0" indent="0" algn="just">
              <a:buNone/>
            </a:pPr>
            <a:r>
              <a:rPr lang="pl-PL" dirty="0" smtClean="0"/>
              <a:t>każdy ze </a:t>
            </a:r>
            <a:r>
              <a:rPr lang="pl-PL" b="1" dirty="0" smtClean="0"/>
              <a:t>Studentów</a:t>
            </a:r>
            <a:r>
              <a:rPr lang="pl-PL" dirty="0" smtClean="0"/>
              <a:t> Wydziału Ekonomii, Zarządzania i Turystyki będzie miał okazję ocenić </a:t>
            </a:r>
            <a:r>
              <a:rPr lang="pl-PL" b="1" dirty="0" smtClean="0"/>
              <a:t>Wykładowców</a:t>
            </a:r>
            <a:r>
              <a:rPr lang="pl-PL" dirty="0" smtClean="0"/>
              <a:t>, z którymi miał zajęcia w semestrze zimowym</a:t>
            </a:r>
            <a:r>
              <a:rPr lang="pl-PL" dirty="0"/>
              <a:t>. </a:t>
            </a:r>
            <a:endParaRPr lang="pl-PL" dirty="0" smtClean="0"/>
          </a:p>
          <a:p>
            <a:pPr marL="0" lvl="0" indent="0" algn="just">
              <a:buNone/>
            </a:pPr>
            <a:r>
              <a:rPr lang="pl-PL" dirty="0"/>
              <a:t>	</a:t>
            </a:r>
          </a:p>
        </p:txBody>
      </p:sp>
      <p:sp>
        <p:nvSpPr>
          <p:cNvPr id="7" name="Wybuch 1 6"/>
          <p:cNvSpPr/>
          <p:nvPr/>
        </p:nvSpPr>
        <p:spPr>
          <a:xfrm>
            <a:off x="-66400" y="-27384"/>
            <a:ext cx="5934544" cy="2736304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MOŻLIWOŚĆ OCENY</a:t>
            </a:r>
          </a:p>
          <a:p>
            <a:pPr algn="ctr"/>
            <a:r>
              <a:rPr lang="pl-PL" sz="2800" b="1" dirty="0" smtClean="0"/>
              <a:t>WYKŁADOWCÓW</a:t>
            </a:r>
            <a:endParaRPr lang="pl-PL" sz="2800" b="1" dirty="0"/>
          </a:p>
        </p:txBody>
      </p:sp>
      <p:pic>
        <p:nvPicPr>
          <p:cNvPr id="3074" name="Picture 2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88" y="1867670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23" y="1867669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94" y="1867668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843808" y="3789040"/>
            <a:ext cx="58326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10-17 m</a:t>
            </a:r>
            <a: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arca 2017 roku </a:t>
            </a:r>
          </a:p>
        </p:txBody>
      </p:sp>
    </p:spTree>
    <p:extLst>
      <p:ext uri="{BB962C8B-B14F-4D97-AF65-F5344CB8AC3E}">
        <p14:creationId xmlns:p14="http://schemas.microsoft.com/office/powerpoint/2010/main" val="269063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0"/>
    </mc:Choice>
    <mc:Fallback xmlns="">
      <p:transition spd="slow" advTm="61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ybuch 1 4"/>
          <p:cNvSpPr/>
          <p:nvPr/>
        </p:nvSpPr>
        <p:spPr>
          <a:xfrm>
            <a:off x="4223592" y="4319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PROSTA PROCEDURA</a:t>
            </a:r>
            <a:endParaRPr lang="pl-PL" sz="2800" b="1" dirty="0"/>
          </a:p>
        </p:txBody>
      </p:sp>
      <p:sp>
        <p:nvSpPr>
          <p:cNvPr id="6" name="Prostokąt 5"/>
          <p:cNvSpPr/>
          <p:nvPr/>
        </p:nvSpPr>
        <p:spPr>
          <a:xfrm>
            <a:off x="-108520" y="836712"/>
            <a:ext cx="442586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 smtClean="0">
              <a:solidFill>
                <a:srgbClr val="C00000"/>
              </a:solidFill>
            </a:endParaRPr>
          </a:p>
          <a:p>
            <a:pPr marL="514350" indent="-514350" algn="ctr">
              <a:buAutoNum type="arabicPeriod"/>
            </a:pPr>
            <a:r>
              <a:rPr lang="pl-PL" sz="2800" dirty="0" smtClean="0"/>
              <a:t>Zaloguj się na swój profil w </a:t>
            </a:r>
            <a:r>
              <a:rPr lang="pl-PL" sz="2800" b="1" dirty="0" smtClean="0">
                <a:solidFill>
                  <a:srgbClr val="C00000"/>
                </a:solidFill>
              </a:rPr>
              <a:t>systemie </a:t>
            </a:r>
            <a:r>
              <a:rPr lang="pl-PL" sz="2800" b="1" dirty="0" err="1" smtClean="0">
                <a:solidFill>
                  <a:srgbClr val="C00000"/>
                </a:solidFill>
              </a:rPr>
              <a:t>USOS</a:t>
            </a:r>
            <a:r>
              <a:rPr lang="pl-PL" sz="2800" dirty="0" smtClean="0"/>
              <a:t>. </a:t>
            </a:r>
          </a:p>
          <a:p>
            <a:pPr marL="514350" indent="-514350" algn="ctr">
              <a:buAutoNum type="arabicPeriod"/>
            </a:pPr>
            <a:endParaRPr lang="pl-PL" dirty="0" smtClean="0"/>
          </a:p>
          <a:p>
            <a:pPr marL="514350" indent="-514350" algn="ctr">
              <a:buAutoNum type="arabicPeriod"/>
            </a:pPr>
            <a:r>
              <a:rPr lang="pl-PL" sz="2800" dirty="0" smtClean="0"/>
              <a:t>Wybierz </a:t>
            </a:r>
            <a:r>
              <a:rPr lang="pl-PL" sz="2800" dirty="0"/>
              <a:t>zakładkę </a:t>
            </a:r>
            <a:r>
              <a:rPr lang="pl-PL" sz="2800" dirty="0" smtClean="0"/>
              <a:t>„Ankiety”, a system </a:t>
            </a:r>
            <a:r>
              <a:rPr lang="pl-PL" sz="2800" dirty="0"/>
              <a:t>automatycznie wskaże </a:t>
            </a:r>
            <a:r>
              <a:rPr lang="pl-PL" sz="2800" b="1" dirty="0"/>
              <a:t>Prowadzących</a:t>
            </a:r>
            <a:r>
              <a:rPr lang="pl-PL" sz="2800" dirty="0"/>
              <a:t>, z którymi </a:t>
            </a:r>
            <a:r>
              <a:rPr lang="pl-PL" sz="2800" dirty="0" smtClean="0"/>
              <a:t>miałeś (-</a:t>
            </a:r>
            <a:r>
              <a:rPr lang="pl-PL" sz="2800" dirty="0" err="1" smtClean="0"/>
              <a:t>aś</a:t>
            </a:r>
            <a:r>
              <a:rPr lang="pl-PL" sz="2800" dirty="0" smtClean="0"/>
              <a:t>) </a:t>
            </a:r>
            <a:r>
              <a:rPr lang="pl-PL" sz="2800" dirty="0"/>
              <a:t>zajęcia w semestrze </a:t>
            </a:r>
            <a:r>
              <a:rPr lang="pl-PL" sz="2800" dirty="0" smtClean="0"/>
              <a:t>zimowym („moje ankiety”).</a:t>
            </a:r>
          </a:p>
          <a:p>
            <a:pPr marL="514350" indent="-514350" algn="ctr">
              <a:buAutoNum type="arabicPeriod"/>
            </a:pPr>
            <a:endParaRPr lang="pl-PL" dirty="0" smtClean="0"/>
          </a:p>
          <a:p>
            <a:pPr algn="ctr"/>
            <a:r>
              <a:rPr lang="pl-PL" sz="2800" dirty="0" smtClean="0"/>
              <a:t>3. Oceń każdego z </a:t>
            </a:r>
            <a:r>
              <a:rPr lang="pl-PL" sz="2800" b="1" dirty="0" smtClean="0"/>
              <a:t>Wykładowców</a:t>
            </a:r>
            <a:r>
              <a:rPr lang="pl-PL" sz="2800" dirty="0" smtClean="0"/>
              <a:t>. </a:t>
            </a:r>
          </a:p>
          <a:p>
            <a:pPr algn="ctr"/>
            <a:endParaRPr lang="pl-PL" sz="28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17560" r="28503" b="34111"/>
          <a:stretch/>
        </p:blipFill>
        <p:spPr bwMode="auto">
          <a:xfrm>
            <a:off x="4255357" y="2708920"/>
            <a:ext cx="4888643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a 1"/>
          <p:cNvSpPr/>
          <p:nvPr/>
        </p:nvSpPr>
        <p:spPr>
          <a:xfrm>
            <a:off x="6876256" y="5085184"/>
            <a:ext cx="1872208" cy="1008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ążkowana strzałka w prawo 6"/>
          <p:cNvSpPr/>
          <p:nvPr/>
        </p:nvSpPr>
        <p:spPr>
          <a:xfrm rot="6332203">
            <a:off x="7375780" y="3331866"/>
            <a:ext cx="2016224" cy="1224136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283295"/>
            <a:ext cx="33726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Tylko 3 kroki: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23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"/>
    </mc:Choice>
    <mc:Fallback xmlns="">
      <p:transition spd="slow" advTm="604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5" t="39109" r="29156" b="20231"/>
          <a:stretch/>
        </p:blipFill>
        <p:spPr bwMode="auto">
          <a:xfrm>
            <a:off x="1414155" y="3456586"/>
            <a:ext cx="7550333" cy="328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zakrzywiona w prawo 3"/>
          <p:cNvSpPr/>
          <p:nvPr/>
        </p:nvSpPr>
        <p:spPr>
          <a:xfrm>
            <a:off x="0" y="2060848"/>
            <a:ext cx="5652120" cy="144016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chemeClr val="bg1"/>
              </a:solidFill>
            </a:endParaRPr>
          </a:p>
          <a:p>
            <a:pPr algn="ctr"/>
            <a:endParaRPr lang="pl-PL" b="1" dirty="0" smtClean="0">
              <a:solidFill>
                <a:schemeClr val="bg1"/>
              </a:solidFill>
            </a:endParaRP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Przykładowy widok wyników ankiety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5" name="Wybuch 1 4"/>
          <p:cNvSpPr/>
          <p:nvPr/>
        </p:nvSpPr>
        <p:spPr>
          <a:xfrm>
            <a:off x="-66400" y="-27384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ANONIMOWOŚĆ</a:t>
            </a:r>
            <a:endParaRPr lang="pl-PL" sz="2800" b="1" dirty="0"/>
          </a:p>
        </p:txBody>
      </p:sp>
      <p:sp>
        <p:nvSpPr>
          <p:cNvPr id="2" name="Prostokąt 1"/>
          <p:cNvSpPr/>
          <p:nvPr/>
        </p:nvSpPr>
        <p:spPr>
          <a:xfrm>
            <a:off x="5356734" y="764704"/>
            <a:ext cx="37517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Twoja ocena jest  </a:t>
            </a:r>
          </a:p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 100% anonimowa!!!</a:t>
            </a:r>
            <a:endParaRPr lang="pl-PL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4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"/>
    </mc:Choice>
    <mc:Fallback xmlns="">
      <p:transition spd="slow" advTm="632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6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"/>
    </mc:Choice>
    <mc:Fallback xmlns="">
      <p:transition spd="slow" advTm="62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IMD\AppData\Local\Microsoft\Windows\INetCache\IE\BV09FTAC\Facebook_like_thumb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3530"/>
            <a:ext cx="138704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IMD\AppData\Local\Microsoft\Windows\INetCache\IE\H4LINL4E\Not_facebook_not_like_thumbs_down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65336"/>
            <a:ext cx="138704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prostokątne zaokrąglone 2"/>
          <p:cNvSpPr/>
          <p:nvPr/>
        </p:nvSpPr>
        <p:spPr>
          <a:xfrm>
            <a:off x="1259632" y="1883596"/>
            <a:ext cx="3570832" cy="969340"/>
          </a:xfrm>
          <a:prstGeom prst="wedgeRoundRectCallout">
            <a:avLst>
              <a:gd name="adj1" fmla="val -47214"/>
              <a:gd name="adj2" fmla="val 7530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chemeClr val="tx2"/>
                </a:solidFill>
              </a:rPr>
              <a:t>Daj znać, że Go cenisz</a:t>
            </a:r>
            <a:endParaRPr lang="pl-PL" sz="2800" b="1" dirty="0">
              <a:solidFill>
                <a:schemeClr val="tx2"/>
              </a:solidFill>
            </a:endParaRPr>
          </a:p>
        </p:txBody>
      </p:sp>
      <p:sp>
        <p:nvSpPr>
          <p:cNvPr id="8" name="Objaśnienie prostokątne zaokrąglone 7"/>
          <p:cNvSpPr/>
          <p:nvPr/>
        </p:nvSpPr>
        <p:spPr>
          <a:xfrm>
            <a:off x="754251" y="4196872"/>
            <a:ext cx="4105781" cy="960320"/>
          </a:xfrm>
          <a:prstGeom prst="wedgeRoundRectCallout">
            <a:avLst>
              <a:gd name="adj1" fmla="val -1176"/>
              <a:gd name="adj2" fmla="val 815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chemeClr val="tx2"/>
                </a:solidFill>
              </a:rPr>
              <a:t>Niech wie, że Cię zawiódł</a:t>
            </a:r>
            <a:endParaRPr lang="pl-PL" sz="2800" b="1" dirty="0">
              <a:solidFill>
                <a:schemeClr val="tx2"/>
              </a:solidFill>
            </a:endParaRPr>
          </a:p>
        </p:txBody>
      </p:sp>
      <p:sp>
        <p:nvSpPr>
          <p:cNvPr id="9" name="Wybuch 1 8"/>
          <p:cNvSpPr/>
          <p:nvPr/>
        </p:nvSpPr>
        <p:spPr>
          <a:xfrm>
            <a:off x="4223592" y="4319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WPŁYW NA JAKOŚĆ KSZTAŁCENIA</a:t>
            </a:r>
            <a:endParaRPr lang="pl-PL" sz="2400" b="1" dirty="0"/>
          </a:p>
        </p:txBody>
      </p:sp>
      <p:sp>
        <p:nvSpPr>
          <p:cNvPr id="11" name="Prostokąt 10"/>
          <p:cNvSpPr/>
          <p:nvPr/>
        </p:nvSpPr>
        <p:spPr>
          <a:xfrm>
            <a:off x="209343" y="332656"/>
            <a:ext cx="39306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Twój głos jest dla Nas ważny!!! </a:t>
            </a:r>
            <a:endParaRPr lang="pl-PL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788024" y="2053292"/>
            <a:ext cx="43412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  Z wynikami oceny zapoznają się </a:t>
            </a:r>
            <a:r>
              <a:rPr lang="pl-PL" sz="2800" b="1" dirty="0" smtClean="0"/>
              <a:t>Władze Dziekańskie</a:t>
            </a:r>
            <a:r>
              <a:rPr lang="pl-PL" sz="2800" dirty="0" smtClean="0"/>
              <a:t>, </a:t>
            </a:r>
            <a:r>
              <a:rPr lang="pl-PL" sz="2800" b="1" dirty="0" smtClean="0"/>
              <a:t>Wydziałowa Komisja </a:t>
            </a:r>
            <a:r>
              <a:rPr lang="pl-PL" sz="2800" b="1" dirty="0"/>
              <a:t>ds. Jakości </a:t>
            </a:r>
            <a:r>
              <a:rPr lang="pl-PL" sz="2800" b="1" dirty="0" smtClean="0"/>
              <a:t>Kształcenia, Kierownicy Katedr, Przewodniczący </a:t>
            </a:r>
            <a:r>
              <a:rPr lang="pl-PL" sz="2800" b="1" dirty="0"/>
              <a:t>Wydziałowej Komisji ds. Rozwoju Kadr </a:t>
            </a:r>
            <a:r>
              <a:rPr lang="pl-PL" sz="2800" b="1" dirty="0" smtClean="0"/>
              <a:t>Naukowych, Wydziałowa Rada Studentów </a:t>
            </a:r>
            <a:r>
              <a:rPr lang="pl-PL" sz="2800" dirty="0" smtClean="0"/>
              <a:t>oraz</a:t>
            </a:r>
            <a:r>
              <a:rPr lang="pl-PL" sz="2800" b="1" dirty="0" smtClean="0"/>
              <a:t> </a:t>
            </a:r>
            <a:r>
              <a:rPr lang="pl-PL" sz="2800" dirty="0" smtClean="0"/>
              <a:t>oceniani</a:t>
            </a:r>
            <a:r>
              <a:rPr lang="pl-PL" sz="2800" b="1" dirty="0" smtClean="0"/>
              <a:t> Wykładowcy.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3931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5"/>
    </mc:Choice>
    <mc:Fallback xmlns="">
      <p:transition spd="slow" advTm="596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139952" y="2154336"/>
            <a:ext cx="518457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Pamiętaj!!!</a:t>
            </a:r>
          </a:p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10-17 m</a:t>
            </a:r>
            <a:r>
              <a:rPr lang="pl-PL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arca 2017r.</a:t>
            </a:r>
            <a:endParaRPr lang="pl-PL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ZAPRASZAMY;-)</a:t>
            </a:r>
            <a:endParaRPr lang="pl-PL" sz="48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pl-PL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43529" y="188640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„AKCJA EWALUACJA”</a:t>
            </a:r>
            <a:br>
              <a:rPr lang="pl-PL" b="1" dirty="0" smtClean="0"/>
            </a:br>
            <a:r>
              <a:rPr lang="pl-PL" sz="3100" b="1" dirty="0" smtClean="0"/>
              <a:t>na Wydziale Ekonomii, Zarządzania i Turystyki</a:t>
            </a:r>
            <a:endParaRPr lang="pl-PL" sz="31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7552"/>
            <a:ext cx="3413381" cy="478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3"/>
    </mc:Choice>
    <mc:Fallback xmlns="">
      <p:transition spd="slow" advTm="568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183</Words>
  <Application>Microsoft Office PowerPoint</Application>
  <PresentationFormat>Pokaz na ekranie (4:3)</PresentationFormat>
  <Paragraphs>41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IMD</cp:lastModifiedBy>
  <cp:revision>79</cp:revision>
  <cp:lastPrinted>2017-02-21T17:03:45Z</cp:lastPrinted>
  <dcterms:created xsi:type="dcterms:W3CDTF">2014-07-30T11:03:33Z</dcterms:created>
  <dcterms:modified xsi:type="dcterms:W3CDTF">2017-03-07T20:29:32Z</dcterms:modified>
</cp:coreProperties>
</file>