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1" r:id="rId3"/>
    <p:sldId id="287" r:id="rId4"/>
    <p:sldId id="286" r:id="rId5"/>
    <p:sldId id="272" r:id="rId6"/>
    <p:sldId id="304" r:id="rId7"/>
    <p:sldId id="281" r:id="rId8"/>
    <p:sldId id="282" r:id="rId9"/>
    <p:sldId id="283" r:id="rId10"/>
    <p:sldId id="284" r:id="rId11"/>
    <p:sldId id="285" r:id="rId12"/>
    <p:sldId id="277" r:id="rId13"/>
    <p:sldId id="276" r:id="rId14"/>
    <p:sldId id="273" r:id="rId15"/>
    <p:sldId id="299" r:id="rId16"/>
    <p:sldId id="289" r:id="rId17"/>
    <p:sldId id="296" r:id="rId18"/>
    <p:sldId id="297" r:id="rId19"/>
    <p:sldId id="278" r:id="rId20"/>
    <p:sldId id="302" r:id="rId21"/>
    <p:sldId id="303" r:id="rId22"/>
    <p:sldId id="298" r:id="rId23"/>
    <p:sldId id="292" r:id="rId24"/>
    <p:sldId id="293" r:id="rId25"/>
    <p:sldId id="29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8" r:id="rId39"/>
    <p:sldId id="319" r:id="rId40"/>
    <p:sldId id="320" r:id="rId41"/>
    <p:sldId id="321" r:id="rId42"/>
    <p:sldId id="300" r:id="rId43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.demski.98@outlook.com" initials="j" lastIdx="1" clrIdx="0">
    <p:extLst>
      <p:ext uri="{19B8F6BF-5375-455C-9EA6-DF929625EA0E}">
        <p15:presenceInfo xmlns:p15="http://schemas.microsoft.com/office/powerpoint/2012/main" userId="641213e7f22ec7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667" autoAdjust="0"/>
  </p:normalViewPr>
  <p:slideViewPr>
    <p:cSldViewPr>
      <p:cViewPr varScale="1">
        <p:scale>
          <a:sx n="85" d="100"/>
          <a:sy n="85" d="100"/>
        </p:scale>
        <p:origin x="60" y="6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3T11:31:23.76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pPr/>
              <a:t>05.10.2019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pPr/>
              <a:t>05.10.2019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66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36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1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81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9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AE74-64F0-294E-B631-F2FD2C3E05A6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57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331640" y="339502"/>
            <a:ext cx="7416824" cy="445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pl-PL" dirty="0" smtClean="0"/>
              <a:t>Imię, nazwisko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611558" y="1275606"/>
            <a:ext cx="7920881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377794" y="4515966"/>
            <a:ext cx="18473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8" name="Prostokąt 1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9" name="Prostokąt 1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21" name="Łącznik prosty 2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ytuł 1"/>
          <p:cNvSpPr>
            <a:spLocks noGrp="1"/>
          </p:cNvSpPr>
          <p:nvPr userDrawn="1">
            <p:ph type="title" hasCustomPrompt="1"/>
          </p:nvPr>
        </p:nvSpPr>
        <p:spPr>
          <a:xfrm>
            <a:off x="1331640" y="339502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26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1419623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9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46348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1331640" y="4131276"/>
            <a:ext cx="7416824" cy="672722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tekstu 3"/>
          <p:cNvSpPr>
            <a:spLocks noGrp="1"/>
          </p:cNvSpPr>
          <p:nvPr userDrawn="1">
            <p:ph type="body" sz="half" idx="13" hasCustomPrompt="1"/>
          </p:nvPr>
        </p:nvSpPr>
        <p:spPr>
          <a:xfrm>
            <a:off x="1331640" y="4131276"/>
            <a:ext cx="7416824" cy="672722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8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072FA02C-BE20-4E0A-910A-69624CF5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AC23-AA57-48AE-9593-A927ACAD2CFD}" type="datetimeFigureOut">
              <a:rPr lang="pl-PL" altLang="pl-PL"/>
              <a:pPr>
                <a:defRPr/>
              </a:pPr>
              <a:t>05.10.2019</a:t>
            </a:fld>
            <a:endParaRPr lang="pl-PL" alt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875708E1-8085-4729-B250-C78185DC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A0DAC878-51A5-4B02-95EF-790AC0F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EBB5-C889-4A60-BEBF-46F6FF8889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320330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5175735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/>
          </p:nvPr>
        </p:nvSpPr>
        <p:spPr>
          <a:xfrm>
            <a:off x="1331640" y="339502"/>
            <a:ext cx="74168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l-PL" dirty="0"/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1331640" y="1333674"/>
            <a:ext cx="7416824" cy="3470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 smtClean="0"/>
          </a:p>
        </p:txBody>
      </p:sp>
      <p:sp>
        <p:nvSpPr>
          <p:cNvPr id="6" name="Prostokąt 5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331640" y="339502"/>
            <a:ext cx="7416824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8" name="Prostokąt 7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39501"/>
            <a:ext cx="7416824" cy="723727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5" name="Prostokąt 4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7" name="Prostokąt 6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9" name="Łącznik prosty 8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319332" y="339501"/>
            <a:ext cx="3941064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339502"/>
            <a:ext cx="3810704" cy="4464495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9" name="Prostokąt 8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0" name="Prostokąt 9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339501"/>
            <a:ext cx="3540700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>
            <p:ph type="body" sz="half" idx="11" hasCustomPrompt="1"/>
          </p:nvPr>
        </p:nvSpPr>
        <p:spPr>
          <a:xfrm>
            <a:off x="5220072" y="339502"/>
            <a:ext cx="3540700" cy="4464497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13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331640" y="339502"/>
            <a:ext cx="7416824" cy="857250"/>
          </a:xfrm>
        </p:spPr>
        <p:txBody>
          <a:bodyPr anchor="t"/>
          <a:lstStyle>
            <a:lvl1pPr algn="l">
              <a:defRPr b="1"/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2" name="Prostokąt 11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1419622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1419623"/>
            <a:ext cx="3540700" cy="338437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15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0"/>
            <a:ext cx="971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pl-PL" sz="1800" b="0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-108520" y="1369100"/>
            <a:ext cx="117211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l-PL" sz="800" b="0" dirty="0" err="1" smtClean="0"/>
              <a:t>www.ue.wroc.pl</a:t>
            </a:r>
            <a:endParaRPr lang="pl-PL" sz="800" b="0" dirty="0" smtClean="0"/>
          </a:p>
          <a:p>
            <a:endParaRPr lang="pl-PL" sz="800" b="0" dirty="0" smtClean="0"/>
          </a:p>
        </p:txBody>
      </p:sp>
      <p:sp>
        <p:nvSpPr>
          <p:cNvPr id="12" name="Prostokąt 11"/>
          <p:cNvSpPr/>
          <p:nvPr userDrawn="1"/>
        </p:nvSpPr>
        <p:spPr>
          <a:xfrm>
            <a:off x="236762" y="4515966"/>
            <a:ext cx="46679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fld id="{81066F39-B1CB-3B42-A1F0-4A6D0E662265}" type="slidenum">
              <a:rPr lang="pl-PL" sz="1800" b="1" smtClean="0">
                <a:latin typeface="Myriad Pro" charset="0"/>
                <a:ea typeface="Myriad Pro" charset="0"/>
                <a:cs typeface="Myriad Pro" charset="0"/>
              </a:rPr>
              <a:pPr algn="ctr"/>
              <a:t>‹#›</a:t>
            </a:fld>
            <a:endParaRPr lang="pl-PL" dirty="0"/>
          </a:p>
        </p:txBody>
      </p:sp>
      <p:cxnSp>
        <p:nvCxnSpPr>
          <p:cNvPr id="14" name="Łącznik prosty 13"/>
          <p:cNvCxnSpPr/>
          <p:nvPr userDrawn="1"/>
        </p:nvCxnSpPr>
        <p:spPr>
          <a:xfrm>
            <a:off x="107504" y="127560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/>
          <p:cNvSpPr>
            <a:spLocks noGrp="1"/>
          </p:cNvSpPr>
          <p:nvPr userDrawn="1">
            <p:ph type="body" sz="half" idx="10" hasCustomPrompt="1"/>
          </p:nvPr>
        </p:nvSpPr>
        <p:spPr>
          <a:xfrm>
            <a:off x="1319332" y="339502"/>
            <a:ext cx="3540700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sp>
        <p:nvSpPr>
          <p:cNvPr id="19" name="Symbol zastępczy tekstu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5220072" y="339503"/>
            <a:ext cx="3540700" cy="4464496"/>
          </a:xfrm>
        </p:spPr>
        <p:txBody>
          <a:bodyPr anchor="t"/>
          <a:lstStyle>
            <a:lvl1pPr marL="0" indent="0" algn="l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Treść slajdu</a:t>
            </a:r>
          </a:p>
        </p:txBody>
      </p:sp>
      <p:pic>
        <p:nvPicPr>
          <p:cNvPr id="9" name="Picture 2" descr="C:\Users\w\Desktop\katalog bez nazwy\p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35" y="339502"/>
            <a:ext cx="487530" cy="70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Imię, nazwisko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 smtClean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0" r:id="rId2"/>
    <p:sldLayoutId id="2147483674" r:id="rId3"/>
    <p:sldLayoutId id="2147483678" r:id="rId4"/>
    <p:sldLayoutId id="2147483667" r:id="rId5"/>
    <p:sldLayoutId id="2147483671" r:id="rId6"/>
    <p:sldLayoutId id="2147483679" r:id="rId7"/>
    <p:sldLayoutId id="2147483661" r:id="rId8"/>
    <p:sldLayoutId id="2147483683" r:id="rId9"/>
    <p:sldLayoutId id="2147483681" r:id="rId10"/>
    <p:sldLayoutId id="2147483680" r:id="rId11"/>
    <p:sldLayoutId id="2147483682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500" b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000" b="1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Users\61681\Desktop\ZUS%202017\Zestawienia%202018\Wniosek%20o%20obj&#281;cie%20ubezp.%20zdrowotnym.docx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.wroc.pl/uczelnia/7050/aktualnosci.html" TargetMode="External"/><Relationship Id="rId2" Type="http://schemas.openxmlformats.org/officeDocument/2006/relationships/hyperlink" Target="http://www.ue.wroc.pl/uczelnia/7047/dla_studentow.html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.wroc.pl/p/dla_pracownikow/uchwaly_senatu_2019/5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e.e-sylabus.pl/ForStudents" TargetMode="External"/><Relationship Id="rId2" Type="http://schemas.openxmlformats.org/officeDocument/2006/relationships/hyperlink" Target="http://www.ezit.ue.wroc.pl/p/studenci/adapciak2019/usosweb_i_poczta_-_prezentacja.pdf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wona.bozydaj-jankowska@ue.wroc.pl" TargetMode="External"/><Relationship Id="rId2" Type="http://schemas.openxmlformats.org/officeDocument/2006/relationships/hyperlink" Target="mailto:magdalena.mucowska@ue.wroc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it.ue.wroc.pl/wydzial/3415/mapa_kampusu.html" TargetMode="External"/><Relationship Id="rId2" Type="http://schemas.openxmlformats.org/officeDocument/2006/relationships/hyperlink" Target="mailto:robert.kurek@ue.wroc.p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e.wroc.pl/p/dla_pracownikow/uchwaly_senatu_2019/51.pdf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/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>Spotkanie organizacyjne </a:t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002060"/>
                </a:solidFill>
              </a:rPr>
              <a:t>I rok I stopień NS</a:t>
            </a:r>
            <a:r>
              <a:rPr lang="pl-PL" sz="5400" b="1" dirty="0" smtClean="0">
                <a:solidFill>
                  <a:srgbClr val="FF0000"/>
                </a:solidFill>
              </a:rPr>
              <a:t/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/>
            </a:r>
            <a:br>
              <a:rPr lang="pl-PL" sz="5400" b="1" dirty="0" smtClean="0">
                <a:solidFill>
                  <a:srgbClr val="FF0000"/>
                </a:solidFill>
              </a:rPr>
            </a:br>
            <a:r>
              <a:rPr lang="pl-PL" sz="5400" b="1" dirty="0" smtClean="0">
                <a:solidFill>
                  <a:srgbClr val="FF0000"/>
                </a:solidFill>
              </a:rPr>
              <a:t> 05.10.2019 r. </a:t>
            </a: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sz="4000" b="1" dirty="0" smtClean="0">
                <a:solidFill>
                  <a:srgbClr val="FF0000"/>
                </a:solidFill>
              </a:rPr>
              <a:t/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PRAWA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411510"/>
            <a:ext cx="8100392" cy="468052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l-PL" sz="7400" dirty="0"/>
              <a:t>16) </a:t>
            </a:r>
            <a:r>
              <a:rPr lang="pl-PL" sz="7400" u="sng" dirty="0"/>
              <a:t>uzyskiwania nagród i wyróżnień</a:t>
            </a:r>
            <a:r>
              <a:rPr lang="pl-PL" sz="7400" dirty="0"/>
              <a:t> za wyróżniające wyniki w nauce lub prowadzenie badań naukowych, a ponadto za wzorowe wypełnianie obowiązków oraz aktywną postawę społeczną,</a:t>
            </a:r>
          </a:p>
          <a:p>
            <a:pPr algn="just"/>
            <a:r>
              <a:rPr lang="pl-PL" sz="7400" dirty="0" smtClean="0"/>
              <a:t>17</a:t>
            </a:r>
            <a:r>
              <a:rPr lang="pl-PL" sz="7400" dirty="0"/>
              <a:t>) otrzymywania pomocy materialnej na zasadach określonych odrębnymi przepisami,</a:t>
            </a:r>
          </a:p>
          <a:p>
            <a:pPr algn="just"/>
            <a:r>
              <a:rPr lang="pl-PL" sz="7400" dirty="0" smtClean="0"/>
              <a:t>18) odbywania praktyk fakultatywnych zgodnych z kierunkiem studiów i niekolidujących z harmonogramem zajęć,</a:t>
            </a:r>
          </a:p>
          <a:p>
            <a:pPr algn="just"/>
            <a:r>
              <a:rPr lang="pl-PL" sz="7400" dirty="0" smtClean="0"/>
              <a:t>19) </a:t>
            </a:r>
            <a:r>
              <a:rPr lang="pl-PL" sz="7400" u="sng" dirty="0" smtClean="0"/>
              <a:t>korzystania z konsultacji prowadzonych przez nauczycieli akademickich</a:t>
            </a:r>
            <a:r>
              <a:rPr lang="pl-PL" sz="7400" dirty="0" smtClean="0"/>
              <a:t>,</a:t>
            </a:r>
          </a:p>
          <a:p>
            <a:pPr algn="just"/>
            <a:r>
              <a:rPr lang="pl-PL" sz="7400" dirty="0" smtClean="0"/>
              <a:t>20) korzystania z infrastruktury Uczelni, w tym biblioteki.</a:t>
            </a:r>
          </a:p>
          <a:p>
            <a:pPr algn="just"/>
            <a:r>
              <a:rPr lang="pl-PL" sz="7400" dirty="0" smtClean="0">
                <a:solidFill>
                  <a:srgbClr val="00B050"/>
                </a:solidFill>
              </a:rPr>
              <a:t>2. Obecność na wykładach jest prawem i dobrym obyczajem studenckim.</a:t>
            </a:r>
          </a:p>
          <a:p>
            <a:pPr algn="just"/>
            <a:r>
              <a:rPr lang="pl-PL" sz="7400" dirty="0" smtClean="0">
                <a:solidFill>
                  <a:srgbClr val="00B050"/>
                </a:solidFill>
              </a:rPr>
              <a:t>3. Nad przestrzeganiem praw studenta w imieniu Samorządu nadzór sprawuje </a:t>
            </a:r>
            <a:r>
              <a:rPr lang="pl-PL" sz="7400" dirty="0" smtClean="0">
                <a:solidFill>
                  <a:srgbClr val="FF0000"/>
                </a:solidFill>
              </a:rPr>
              <a:t>Rzecznik praw studenta </a:t>
            </a:r>
            <a:r>
              <a:rPr lang="pl-PL" sz="7400" dirty="0" smtClean="0">
                <a:solidFill>
                  <a:srgbClr val="00B050"/>
                </a:solidFill>
              </a:rPr>
              <a:t>powoływany przez Rektora na wniosek Rady Uczelnianej Samorządu Studenckiego.</a:t>
            </a:r>
            <a:endParaRPr lang="pl-PL" sz="7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8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OBOWIĄZKI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411510"/>
            <a:ext cx="8100392" cy="47525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000" dirty="0">
                <a:solidFill>
                  <a:srgbClr val="00B050"/>
                </a:solidFill>
              </a:rPr>
              <a:t>1. Student zobowiązany jest do:</a:t>
            </a:r>
          </a:p>
          <a:p>
            <a:pPr algn="just"/>
            <a:r>
              <a:rPr lang="pl-PL" sz="2000" dirty="0"/>
              <a:t>1) postępowania </a:t>
            </a:r>
            <a:r>
              <a:rPr lang="pl-PL" sz="2000" u="sng" dirty="0"/>
              <a:t>zgodnie z treścią ślubowania </a:t>
            </a:r>
            <a:r>
              <a:rPr lang="pl-PL" sz="2000" dirty="0"/>
              <a:t>i przepisami obowiązującymi w Uczelni,</a:t>
            </a:r>
          </a:p>
          <a:p>
            <a:pPr algn="just"/>
            <a:r>
              <a:rPr lang="pl-PL" sz="2000" dirty="0"/>
              <a:t>2) </a:t>
            </a:r>
            <a:r>
              <a:rPr lang="pl-PL" sz="2000" u="sng" dirty="0"/>
              <a:t>uczestniczenia w zajęciach obowiązkowych </a:t>
            </a:r>
            <a:r>
              <a:rPr lang="pl-PL" sz="2000" dirty="0"/>
              <a:t>(ćwiczenia, laboratoria, lektoraty, seminaria), w tym zaliczania przedmiotów i składania egzaminów w ustalonych przez Uczelnię terminach,</a:t>
            </a:r>
          </a:p>
          <a:p>
            <a:pPr algn="just"/>
            <a:r>
              <a:rPr lang="pl-PL" sz="2000" dirty="0"/>
              <a:t>3) odbywania praktyk zawodowych,</a:t>
            </a:r>
          </a:p>
          <a:p>
            <a:pPr algn="just"/>
            <a:r>
              <a:rPr lang="pl-PL" sz="2000" dirty="0"/>
              <a:t>4) </a:t>
            </a:r>
            <a:r>
              <a:rPr lang="pl-PL" sz="2000" u="sng" dirty="0"/>
              <a:t>terminowego wypełniania zobowiązań wobec </a:t>
            </a:r>
            <a:r>
              <a:rPr lang="pl-PL" sz="2000" u="sng" dirty="0" smtClean="0"/>
              <a:t>Uczelni</a:t>
            </a:r>
            <a:r>
              <a:rPr lang="pl-PL" sz="2000" dirty="0" smtClean="0"/>
              <a:t>,</a:t>
            </a:r>
            <a:endParaRPr lang="pl-PL" sz="2000" dirty="0"/>
          </a:p>
          <a:p>
            <a:pPr algn="just"/>
            <a:r>
              <a:rPr lang="pl-PL" sz="2000" dirty="0"/>
              <a:t>5) </a:t>
            </a:r>
            <a:r>
              <a:rPr lang="pl-PL" sz="2000" u="sng" dirty="0"/>
              <a:t>udziału w badaniach opinii organizowanych przez Uczelnię, w tym wypełniania anonimowych ankiet studenckich </a:t>
            </a:r>
            <a:r>
              <a:rPr lang="pl-PL" sz="2000" dirty="0"/>
              <a:t>oceniających jakość zajęć i pracę dziekanatów/biura EMBA,</a:t>
            </a:r>
          </a:p>
          <a:p>
            <a:pPr algn="just"/>
            <a:r>
              <a:rPr lang="pl-PL" sz="2000" dirty="0"/>
              <a:t>6) dbania o mienie Uczelni,</a:t>
            </a:r>
          </a:p>
          <a:p>
            <a:pPr algn="just"/>
            <a:r>
              <a:rPr lang="pl-PL" sz="2000" dirty="0"/>
              <a:t>7) przestrzegania Kodeksu etyki studenta Uczelni,</a:t>
            </a:r>
          </a:p>
          <a:p>
            <a:pPr algn="just"/>
            <a:r>
              <a:rPr lang="pl-PL" sz="2000" dirty="0"/>
              <a:t>8) powiadamiania Uczelni o zmianie nazwiska i adresu, a także o zmianie warunków materialnych i stanu cywilnego, jeżeli wpływają one na przyznanie i wysokość pomocy materialnej.</a:t>
            </a:r>
          </a:p>
          <a:p>
            <a:pPr algn="just"/>
            <a:r>
              <a:rPr lang="pl-PL" sz="2000" dirty="0"/>
              <a:t>9) </a:t>
            </a:r>
            <a:r>
              <a:rPr lang="pl-PL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komunikowania się z pracownikami Uczelni osobiście lub przy wykorzystaniu konta pocztowego w domenie student.ue.wroc.pl.</a:t>
            </a:r>
          </a:p>
          <a:p>
            <a:pPr algn="just"/>
            <a:r>
              <a:rPr lang="pl-PL" sz="2000" dirty="0">
                <a:solidFill>
                  <a:srgbClr val="00B050"/>
                </a:solidFill>
              </a:rPr>
              <a:t>2. Za naruszenie przepisów prawa student ponosi odpowiedzialność na zasadach określonych odrębnymi przepisami.</a:t>
            </a:r>
          </a:p>
        </p:txBody>
      </p:sp>
    </p:spTree>
    <p:extLst>
      <p:ext uri="{BB962C8B-B14F-4D97-AF65-F5344CB8AC3E}">
        <p14:creationId xmlns:p14="http://schemas.microsoft.com/office/powerpoint/2010/main" val="304849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UBEZPIECZENIE ZDROWOTNE </a:t>
            </a:r>
          </a:p>
          <a:p>
            <a:r>
              <a:rPr lang="pl-PL" b="1" u="sng" dirty="0" smtClean="0"/>
              <a:t>Prawo </a:t>
            </a:r>
            <a:r>
              <a:rPr lang="pl-PL" b="1" u="sng" dirty="0"/>
              <a:t>do ubezpieczenia zdrowotnego studentów UE</a:t>
            </a:r>
          </a:p>
          <a:p>
            <a:r>
              <a:rPr lang="pl-PL" b="1" dirty="0" smtClean="0"/>
              <a:t>Student / doktorant </a:t>
            </a:r>
            <a:r>
              <a:rPr lang="pl-PL" b="1" dirty="0"/>
              <a:t>będący </a:t>
            </a:r>
            <a:r>
              <a:rPr lang="pl-PL" b="1" dirty="0" smtClean="0"/>
              <a:t>obywatelem RP</a:t>
            </a:r>
            <a:r>
              <a:rPr lang="pl-PL" dirty="0" smtClean="0"/>
              <a:t> korzysta </a:t>
            </a:r>
            <a:r>
              <a:rPr lang="pl-PL" dirty="0"/>
              <a:t>z ubezpieczenia zdrowotnego: </a:t>
            </a:r>
          </a:p>
          <a:p>
            <a:r>
              <a:rPr lang="pl-PL" b="1" i="1" dirty="0" smtClean="0">
                <a:solidFill>
                  <a:srgbClr val="7030A0"/>
                </a:solidFill>
              </a:rPr>
              <a:t>1) Jako </a:t>
            </a:r>
            <a:r>
              <a:rPr lang="pl-PL" b="1" i="1" dirty="0">
                <a:solidFill>
                  <a:srgbClr val="7030A0"/>
                </a:solidFill>
              </a:rPr>
              <a:t>członek rodziny osoby ubezpieczonej:</a:t>
            </a:r>
          </a:p>
          <a:p>
            <a:pPr lvl="0"/>
            <a:r>
              <a:rPr lang="pl-PL" dirty="0" smtClean="0"/>
              <a:t>- </a:t>
            </a:r>
            <a:r>
              <a:rPr lang="pl-PL" u="sng" dirty="0" smtClean="0"/>
              <a:t>do </a:t>
            </a:r>
            <a:r>
              <a:rPr lang="pl-PL" u="sng" dirty="0"/>
              <a:t>ukończenia 26 lat </a:t>
            </a:r>
            <a:r>
              <a:rPr lang="pl-PL" dirty="0"/>
              <a:t>- obowiązek zgłoszenia do ubezpieczenia zdrowotnego spoczywa na rodzicach, opiekunach prawnych lub </a:t>
            </a:r>
            <a:r>
              <a:rPr lang="pl-PL" dirty="0" smtClean="0"/>
              <a:t>dziadkach,</a:t>
            </a:r>
            <a:endParaRPr lang="pl-PL" dirty="0"/>
          </a:p>
          <a:p>
            <a:pPr lvl="0"/>
            <a:r>
              <a:rPr lang="pl-PL" u="sng" dirty="0" smtClean="0"/>
              <a:t>- bez </a:t>
            </a:r>
            <a:r>
              <a:rPr lang="pl-PL" u="sng" dirty="0"/>
              <a:t>ograniczenia wieku</a:t>
            </a:r>
            <a:r>
              <a:rPr lang="pl-PL" dirty="0"/>
              <a:t>, jeśli posiada </a:t>
            </a:r>
            <a:r>
              <a:rPr lang="pl-PL" u="sng" dirty="0"/>
              <a:t>orzeczenie o znacznym stopniu niepełnosprawności </a:t>
            </a:r>
            <a:r>
              <a:rPr lang="pl-PL" dirty="0" smtClean="0"/>
              <a:t>- </a:t>
            </a:r>
            <a:r>
              <a:rPr lang="pl-PL" dirty="0"/>
              <a:t>obowiązek zgłoszenia do ubezpieczenia zdrowotnego spoczywa na </a:t>
            </a:r>
            <a:r>
              <a:rPr lang="pl-PL" dirty="0" smtClean="0"/>
              <a:t>rodzicach</a:t>
            </a:r>
            <a:r>
              <a:rPr lang="pl-PL" dirty="0"/>
              <a:t> </a:t>
            </a:r>
            <a:r>
              <a:rPr lang="pl-PL" dirty="0" smtClean="0"/>
              <a:t>(opiekunach),</a:t>
            </a:r>
          </a:p>
          <a:p>
            <a:pPr lvl="0"/>
            <a:r>
              <a:rPr lang="pl-PL" u="sng" dirty="0" smtClean="0"/>
              <a:t>- bez </a:t>
            </a:r>
            <a:r>
              <a:rPr lang="pl-PL" u="sng" dirty="0"/>
              <a:t>ograniczenia wieku</a:t>
            </a:r>
            <a:r>
              <a:rPr lang="pl-PL" dirty="0"/>
              <a:t>, </a:t>
            </a:r>
            <a:r>
              <a:rPr lang="pl-PL" u="sng" dirty="0"/>
              <a:t>jeśli małżonek podlega obowiązkowemu ubezpieczeniu zdrowotnemu </a:t>
            </a:r>
            <a:r>
              <a:rPr lang="pl-PL" dirty="0"/>
              <a:t>- obowiązek zgłoszenia do ubezpieczenia zdrowotnego spoczywa na małżonku,</a:t>
            </a:r>
          </a:p>
          <a:p>
            <a:pPr lvl="0"/>
            <a:r>
              <a:rPr lang="pl-PL" b="1" i="1" dirty="0" smtClean="0">
                <a:solidFill>
                  <a:srgbClr val="7030A0"/>
                </a:solidFill>
              </a:rPr>
              <a:t>2) Gdy </a:t>
            </a:r>
            <a:r>
              <a:rPr lang="pl-PL" b="1" i="1" dirty="0">
                <a:solidFill>
                  <a:srgbClr val="7030A0"/>
                </a:solidFill>
              </a:rPr>
              <a:t>posiada inny tytuł do ubezpieczenia zdrowotnego, </a:t>
            </a:r>
            <a:r>
              <a:rPr lang="pl-PL" dirty="0"/>
              <a:t>np. umowa o pracę, renta rodzinna itp.</a:t>
            </a:r>
          </a:p>
          <a:p>
            <a:r>
              <a:rPr lang="pl-PL" b="1" dirty="0">
                <a:solidFill>
                  <a:srgbClr val="00B050"/>
                </a:solidFill>
              </a:rPr>
              <a:t>Uczelnia zgłasza do ubezpieczenia zdrowotnego studenta/doktoranta, który: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</a:rPr>
              <a:t>- ukończył </a:t>
            </a:r>
            <a:r>
              <a:rPr lang="pl-PL" b="1" dirty="0">
                <a:solidFill>
                  <a:srgbClr val="FF0000"/>
                </a:solidFill>
              </a:rPr>
              <a:t>26 lat i nie podlega obowiązkowi ubezpieczenia zdrowotnego z innego tytułu,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</a:rPr>
              <a:t>- nie </a:t>
            </a:r>
            <a:r>
              <a:rPr lang="pl-PL" b="1" dirty="0">
                <a:solidFill>
                  <a:srgbClr val="FF0000"/>
                </a:solidFill>
              </a:rPr>
              <a:t>ukończył 26 lat oraz żaden z członków rodziny nie podlega obowiązkowi ubezpieczenia zdrowotnego.</a:t>
            </a:r>
          </a:p>
          <a:p>
            <a:r>
              <a:rPr lang="pl-PL" dirty="0"/>
              <a:t>Student/doktorant </a:t>
            </a:r>
            <a:r>
              <a:rPr lang="pl-PL" u="sng" dirty="0"/>
              <a:t>może zostać zgłoszony</a:t>
            </a:r>
            <a:r>
              <a:rPr lang="pl-PL" dirty="0"/>
              <a:t> przez uczelnię do ubezpieczenia zdrowotnego </a:t>
            </a:r>
            <a:r>
              <a:rPr lang="pl-PL" dirty="0">
                <a:solidFill>
                  <a:srgbClr val="FF0000"/>
                </a:solidFill>
              </a:rPr>
              <a:t>z dniem immatrykulacji i złożenia oświadczenia o niepodleganiu obowiązkowi</a:t>
            </a:r>
            <a:r>
              <a:rPr lang="pl-PL" dirty="0"/>
              <a:t> ubezpieczenia zdrowotnego z innego tytułu. </a:t>
            </a:r>
          </a:p>
        </p:txBody>
      </p:sp>
    </p:spTree>
    <p:extLst>
      <p:ext uri="{BB962C8B-B14F-4D97-AF65-F5344CB8AC3E}">
        <p14:creationId xmlns:p14="http://schemas.microsoft.com/office/powerpoint/2010/main" val="300710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UBEZPIECZENIE ZDROWOTNE – cd.</a:t>
            </a:r>
          </a:p>
          <a:p>
            <a:pPr algn="just"/>
            <a:r>
              <a:rPr lang="pl-PL" dirty="0" smtClean="0"/>
              <a:t>Student/doktorant </a:t>
            </a:r>
            <a:r>
              <a:rPr lang="pl-PL" u="sng" dirty="0"/>
              <a:t>zostaje wyrejestrowany</a:t>
            </a:r>
            <a:r>
              <a:rPr lang="pl-PL" dirty="0"/>
              <a:t> z ubezpieczenia </a:t>
            </a:r>
            <a:r>
              <a:rPr lang="pl-PL" dirty="0">
                <a:solidFill>
                  <a:srgbClr val="FF0000"/>
                </a:solidFill>
              </a:rPr>
              <a:t>z dniem ukończenia szkoły wyższej albo skreślenia z listy studentów/doktorantów. </a:t>
            </a:r>
            <a:r>
              <a:rPr lang="pl-PL" dirty="0"/>
              <a:t>Prawo do świadczeń opieki zdrowotnej studenta/doktoranta wygasa po upływie 4 miesięcy od ustania ubezpieczenia. </a:t>
            </a:r>
            <a:endParaRPr lang="pl-PL" dirty="0" smtClean="0"/>
          </a:p>
          <a:p>
            <a:r>
              <a:rPr lang="pl-PL" b="1" i="1" u="sng" dirty="0" smtClean="0">
                <a:solidFill>
                  <a:srgbClr val="FF0000"/>
                </a:solidFill>
              </a:rPr>
              <a:t>Za </a:t>
            </a:r>
            <a:r>
              <a:rPr lang="pl-PL" b="1" i="1" u="sng" dirty="0">
                <a:solidFill>
                  <a:srgbClr val="FF0000"/>
                </a:solidFill>
              </a:rPr>
              <a:t>datę ukończenia studiów uważa się datę złożenia egzaminu dyplomowego. </a:t>
            </a:r>
            <a:endParaRPr lang="pl-PL" b="1" i="1" u="sng" dirty="0" smtClean="0">
              <a:solidFill>
                <a:srgbClr val="FF0000"/>
              </a:solidFill>
            </a:endParaRPr>
          </a:p>
          <a:p>
            <a:endParaRPr lang="pl-PL" u="sng" dirty="0" smtClean="0"/>
          </a:p>
          <a:p>
            <a:pPr algn="ctr"/>
            <a:r>
              <a:rPr lang="pl-PL" b="1" u="sng" dirty="0" smtClean="0">
                <a:solidFill>
                  <a:srgbClr val="0070C0"/>
                </a:solidFill>
              </a:rPr>
              <a:t>NIC </a:t>
            </a:r>
            <a:r>
              <a:rPr lang="pl-PL" b="1" u="sng" dirty="0">
                <a:solidFill>
                  <a:srgbClr val="0070C0"/>
                </a:solidFill>
              </a:rPr>
              <a:t>NIE DZIEJE SIĘ AUTOMATYCZNIE !!!</a:t>
            </a:r>
            <a:endParaRPr lang="pl-PL" b="1" dirty="0">
              <a:solidFill>
                <a:srgbClr val="0070C0"/>
              </a:solidFill>
            </a:endParaRPr>
          </a:p>
          <a:p>
            <a:r>
              <a:rPr lang="pl-PL" dirty="0"/>
              <a:t> </a:t>
            </a:r>
          </a:p>
          <a:p>
            <a:r>
              <a:rPr lang="pl-PL" dirty="0"/>
              <a:t>Podstawą do zgłoszenia studenta i członków rodziny do ubezpieczenia zdrowotnego przez Uczelnię jest złożenie w </a:t>
            </a:r>
            <a:r>
              <a:rPr lang="pl-PL" dirty="0" smtClean="0"/>
              <a:t>Dziale </a:t>
            </a:r>
            <a:r>
              <a:rPr lang="pl-PL" dirty="0"/>
              <a:t>Księgowości Filii Budynek A, piętro I, pok. </a:t>
            </a:r>
            <a:r>
              <a:rPr lang="pl-PL" dirty="0" smtClean="0"/>
              <a:t>65</a:t>
            </a:r>
            <a:endParaRPr lang="pl-PL" dirty="0"/>
          </a:p>
          <a:p>
            <a:r>
              <a:rPr lang="pl-PL" dirty="0"/>
              <a:t> </a:t>
            </a:r>
            <a:r>
              <a:rPr lang="pl-PL" u="sng" dirty="0">
                <a:hlinkClick r:id="rId2"/>
              </a:rPr>
              <a:t>wniosku o objęcie ubezpieczeniem zdrowotnym w NFZ</a:t>
            </a:r>
            <a:r>
              <a:rPr lang="pl-PL" dirty="0"/>
              <a:t>.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Student/doktorant zgłoszony do ubezpieczenia zdrowotnego przez Uczelnię jest zobowiązany niezwłocznie poinformować o:</a:t>
            </a:r>
          </a:p>
          <a:p>
            <a:pPr lvl="0"/>
            <a:r>
              <a:rPr lang="pl-PL" dirty="0" smtClean="0"/>
              <a:t>- powstaniu </a:t>
            </a:r>
            <a:r>
              <a:rPr lang="pl-PL" dirty="0"/>
              <a:t>innego tytułu do obowiązkowego ubezpieczenia zdrowotnego wynikającego np. ze stosunku pracy,</a:t>
            </a:r>
          </a:p>
          <a:p>
            <a:pPr lvl="0"/>
            <a:r>
              <a:rPr lang="pl-PL" dirty="0" smtClean="0"/>
              <a:t>- zmianie </a:t>
            </a:r>
            <a:r>
              <a:rPr lang="pl-PL" dirty="0"/>
              <a:t>danych zawartych we wniosku,</a:t>
            </a:r>
          </a:p>
          <a:p>
            <a:pPr lvl="0"/>
            <a:r>
              <a:rPr lang="pl-PL" dirty="0" smtClean="0"/>
              <a:t>- utracie </a:t>
            </a:r>
            <a:r>
              <a:rPr lang="pl-PL" dirty="0"/>
              <a:t>statusu studenta/doktoranta,</a:t>
            </a:r>
          </a:p>
          <a:p>
            <a:pPr lvl="0"/>
            <a:r>
              <a:rPr lang="pl-PL" dirty="0" smtClean="0"/>
              <a:t>- okolicznościach </a:t>
            </a:r>
            <a:r>
              <a:rPr lang="pl-PL" dirty="0"/>
              <a:t>powodujących konieczność wyrejestrowania z ubezpieczenia zdrowotnego zgłoszonych do tego ubezpieczenia członków rodziny. </a:t>
            </a:r>
          </a:p>
        </p:txBody>
      </p:sp>
    </p:spTree>
    <p:extLst>
      <p:ext uri="{BB962C8B-B14F-4D97-AF65-F5344CB8AC3E}">
        <p14:creationId xmlns:p14="http://schemas.microsoft.com/office/powerpoint/2010/main" val="99202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1900" b="1" i="1" dirty="0" smtClean="0">
                <a:solidFill>
                  <a:srgbClr val="FF0000"/>
                </a:solidFill>
              </a:rPr>
              <a:t>Wybór </a:t>
            </a:r>
            <a:r>
              <a:rPr lang="pl-PL" sz="1900" b="1" i="1" dirty="0">
                <a:solidFill>
                  <a:srgbClr val="FF0000"/>
                </a:solidFill>
              </a:rPr>
              <a:t>Starosty Roku i Wicestarosty Roku </a:t>
            </a:r>
            <a:r>
              <a:rPr lang="pl-PL" sz="1900" b="1" i="1" dirty="0" smtClean="0">
                <a:solidFill>
                  <a:srgbClr val="FF0000"/>
                </a:solidFill>
              </a:rPr>
              <a:t>dla każdego kierunku odrębnie!!!</a:t>
            </a:r>
            <a:endParaRPr lang="pl-PL" sz="1900" b="1" i="1" dirty="0">
              <a:solidFill>
                <a:srgbClr val="FF0000"/>
              </a:solidFill>
            </a:endParaRPr>
          </a:p>
          <a:p>
            <a:r>
              <a:rPr lang="pl-PL" b="1" i="1" dirty="0" smtClean="0">
                <a:solidFill>
                  <a:srgbClr val="7030A0"/>
                </a:solidFill>
              </a:rPr>
              <a:t>Rola Starosty:</a:t>
            </a:r>
          </a:p>
          <a:p>
            <a:pPr marL="285750" indent="-285750">
              <a:buFontTx/>
              <a:buChar char="-"/>
            </a:pPr>
            <a:r>
              <a:rPr lang="pl-PL" i="1" dirty="0" smtClean="0"/>
              <a:t>jest </a:t>
            </a:r>
            <a:r>
              <a:rPr lang="pl-PL" i="1" dirty="0"/>
              <a:t>reprezentantem, obrońcą </a:t>
            </a:r>
            <a:r>
              <a:rPr lang="pl-PL" i="1" dirty="0" smtClean="0"/>
              <a:t>i rzecznikiem </a:t>
            </a:r>
            <a:r>
              <a:rPr lang="pl-PL" i="1" dirty="0"/>
              <a:t>interesów studentów danego </a:t>
            </a:r>
            <a:r>
              <a:rPr lang="pl-PL" i="1" dirty="0" smtClean="0"/>
              <a:t>roku,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j</a:t>
            </a:r>
            <a:r>
              <a:rPr lang="pl-PL" i="1" dirty="0" smtClean="0"/>
              <a:t>est łącznikiem </a:t>
            </a:r>
            <a:r>
              <a:rPr lang="pl-PL" i="1" dirty="0"/>
              <a:t>pomiędzy studentami a jednostkami organizacyjnymi </a:t>
            </a:r>
            <a:r>
              <a:rPr lang="pl-PL" i="1" dirty="0" smtClean="0"/>
              <a:t>Uczelni (głównie </a:t>
            </a:r>
            <a:r>
              <a:rPr lang="pl-PL" i="1" dirty="0"/>
              <a:t>w kontaktach z </a:t>
            </a:r>
            <a:r>
              <a:rPr lang="pl-PL" i="1" dirty="0" smtClean="0"/>
              <a:t>Dziekanatem),</a:t>
            </a:r>
          </a:p>
          <a:p>
            <a:pPr marL="285750" indent="-285750">
              <a:buFontTx/>
              <a:buChar char="-"/>
            </a:pPr>
            <a:r>
              <a:rPr lang="pl-PL" i="1" dirty="0" smtClean="0"/>
              <a:t>odpowiada </a:t>
            </a:r>
            <a:r>
              <a:rPr lang="pl-PL" i="1" dirty="0"/>
              <a:t>za kontakty z wykładowcami i władzami </a:t>
            </a:r>
            <a:r>
              <a:rPr lang="pl-PL" i="1" dirty="0" smtClean="0"/>
              <a:t>uczelni,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organizuje sposób komunikacji zewnętrznej (występuje w oficjalnych kontaktach we własnym imieniu, podpisując się jako „Starosta Roku I (</a:t>
            </a:r>
            <a:r>
              <a:rPr lang="pl-PL" i="1" dirty="0" err="1" smtClean="0"/>
              <a:t>ss</a:t>
            </a:r>
            <a:r>
              <a:rPr lang="pl-PL" i="1" dirty="0" smtClean="0"/>
              <a:t>, </a:t>
            </a:r>
            <a:r>
              <a:rPr lang="pl-PL" i="1" dirty="0"/>
              <a:t>1-szy stopień)” oraz swoim imieniem i nazwiskiem, korzystając przy tym wyłącznie z uczelnianego adresu mailowego),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może założyć adres mailowy dla Roku lub grupę na Facebooku (komunikacja wewnętrzna),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wchodzi w skład </a:t>
            </a:r>
            <a:r>
              <a:rPr lang="pl-PL" i="1" dirty="0">
                <a:solidFill>
                  <a:srgbClr val="FF0000"/>
                </a:solidFill>
              </a:rPr>
              <a:t>Rady Studentów</a:t>
            </a:r>
            <a:r>
              <a:rPr lang="pl-PL" i="1" dirty="0" smtClean="0"/>
              <a:t>.</a:t>
            </a:r>
          </a:p>
          <a:p>
            <a:endParaRPr lang="pl-PL" i="1" dirty="0" smtClean="0"/>
          </a:p>
          <a:p>
            <a:r>
              <a:rPr lang="pl-PL" b="1" i="1" dirty="0" smtClean="0">
                <a:solidFill>
                  <a:srgbClr val="7030A0"/>
                </a:solidFill>
              </a:rPr>
              <a:t>Rola </a:t>
            </a:r>
            <a:r>
              <a:rPr lang="pl-PL" b="1" i="1" dirty="0">
                <a:solidFill>
                  <a:srgbClr val="7030A0"/>
                </a:solidFill>
              </a:rPr>
              <a:t>Wicestarosty:</a:t>
            </a:r>
          </a:p>
          <a:p>
            <a:pPr marL="285750" indent="-285750">
              <a:buFontTx/>
              <a:buChar char="-"/>
            </a:pPr>
            <a:r>
              <a:rPr lang="pl-PL" i="1" dirty="0"/>
              <a:t>zastępuje Starostę w przypadku jego </a:t>
            </a:r>
            <a:r>
              <a:rPr lang="pl-PL" i="1" dirty="0" smtClean="0"/>
              <a:t>nieobecności;</a:t>
            </a:r>
          </a:p>
          <a:p>
            <a:pPr marL="285750" indent="-285750">
              <a:buFontTx/>
              <a:buChar char="-"/>
            </a:pPr>
            <a:r>
              <a:rPr lang="pl-PL" i="1" dirty="0" smtClean="0"/>
              <a:t>wraz ze Starostą otrzymuje oficjalne wiadomości i dba o ich dalsze </a:t>
            </a:r>
            <a:r>
              <a:rPr lang="pl-PL" i="1" dirty="0"/>
              <a:t>przekazanie (komunikacja </a:t>
            </a:r>
            <a:r>
              <a:rPr lang="pl-PL" i="1" dirty="0" smtClean="0"/>
              <a:t>wewnętrzna) w przypadku nieobecności Starosty.</a:t>
            </a:r>
          </a:p>
          <a:p>
            <a:pPr marL="285750" indent="-285750">
              <a:buFontTx/>
              <a:buChar char="-"/>
            </a:pPr>
            <a:endParaRPr lang="pl-PL" i="1" dirty="0" smtClean="0"/>
          </a:p>
          <a:p>
            <a:r>
              <a:rPr lang="pl-PL" sz="1600" i="1" dirty="0">
                <a:solidFill>
                  <a:srgbClr val="7030A0"/>
                </a:solidFill>
              </a:rPr>
              <a:t>Najlepiej, jeśli byłby to ktoś z Jeleniej Góry !!!! </a:t>
            </a:r>
          </a:p>
          <a:p>
            <a:r>
              <a:rPr lang="pl-PL" i="1" dirty="0"/>
              <a:t>Podać dane Starosty i Wicestarosty (Prodziekan </a:t>
            </a:r>
            <a:r>
              <a:rPr lang="pl-PL" i="1" dirty="0" smtClean="0"/>
              <a:t>Filii – p. 57 i </a:t>
            </a:r>
            <a:r>
              <a:rPr lang="pl-PL" i="1" dirty="0"/>
              <a:t>w pok. 97): </a:t>
            </a:r>
            <a:r>
              <a:rPr lang="pl-PL" i="1" dirty="0" smtClean="0"/>
              <a:t>dane, telefon.</a:t>
            </a:r>
            <a:endParaRPr lang="pl-PL" dirty="0" smtClean="0"/>
          </a:p>
          <a:p>
            <a:endParaRPr lang="pl-PL" i="1" dirty="0"/>
          </a:p>
          <a:p>
            <a:r>
              <a:rPr lang="pl-PL" sz="1600" i="1" dirty="0">
                <a:solidFill>
                  <a:srgbClr val="FF0000"/>
                </a:solidFill>
              </a:rPr>
              <a:t>Rada studentów: </a:t>
            </a:r>
            <a:r>
              <a:rPr lang="pl-PL" sz="1600" i="1" dirty="0"/>
              <a:t>dodatkowe ciało reprezentujące studentów, poza Samorządem Studenckim. W jego skład wchodzą wszyscy starości roku (ewentualnie starości grup) + Dziekani + Menedżerowie kierunków.  Rada zajmuje się „bolączkami” i problemami studentów, związanymi ze studiowaniem i procesem </a:t>
            </a:r>
            <a:r>
              <a:rPr lang="pl-PL" sz="1600" i="1" dirty="0" smtClean="0"/>
              <a:t>kształcenia.</a:t>
            </a:r>
            <a:endParaRPr lang="pl-PL" sz="1600" i="1" dirty="0"/>
          </a:p>
          <a:p>
            <a:r>
              <a:rPr lang="pl-PL" sz="1600" i="1" dirty="0"/>
              <a:t>Spotkania odbywają się raz na miesiąc lub doraźnie (w miarę potrzeb</a:t>
            </a:r>
            <a:r>
              <a:rPr lang="pl-PL" sz="1600" i="1" dirty="0" smtClean="0"/>
              <a:t>).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pl-PL" sz="10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7030A0"/>
                </a:solidFill>
              </a:rPr>
              <a:t>STYPENDIA</a:t>
            </a:r>
            <a:endParaRPr lang="pl-PL" sz="2000" b="1" dirty="0">
              <a:solidFill>
                <a:srgbClr val="7030A0"/>
              </a:solidFill>
            </a:endParaRPr>
          </a:p>
          <a:p>
            <a:r>
              <a:rPr lang="pl-PL" b="1" u="sng" dirty="0">
                <a:solidFill>
                  <a:srgbClr val="FF0000"/>
                </a:solidFill>
              </a:rPr>
              <a:t>Termin składania wniosków</a:t>
            </a:r>
            <a:r>
              <a:rPr lang="pl-PL" dirty="0">
                <a:solidFill>
                  <a:srgbClr val="FF0000"/>
                </a:solidFill>
              </a:rPr>
              <a:t>: od </a:t>
            </a:r>
            <a:r>
              <a:rPr lang="pl-PL" b="1" dirty="0" smtClean="0">
                <a:solidFill>
                  <a:srgbClr val="FF0000"/>
                </a:solidFill>
              </a:rPr>
              <a:t>7 do 26 </a:t>
            </a:r>
            <a:r>
              <a:rPr lang="pl-PL" b="1" dirty="0">
                <a:solidFill>
                  <a:srgbClr val="FF0000"/>
                </a:solidFill>
              </a:rPr>
              <a:t>października 2019 r.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u="sng" dirty="0" smtClean="0">
                <a:solidFill>
                  <a:srgbClr val="FF0000"/>
                </a:solidFill>
              </a:rPr>
              <a:t>Sesja </a:t>
            </a:r>
            <a:r>
              <a:rPr lang="pl-PL" b="1" u="sng" dirty="0">
                <a:solidFill>
                  <a:srgbClr val="FF0000"/>
                </a:solidFill>
              </a:rPr>
              <a:t>w </a:t>
            </a:r>
            <a:r>
              <a:rPr lang="pl-PL" b="1" u="sng" dirty="0" err="1">
                <a:solidFill>
                  <a:srgbClr val="FF0000"/>
                </a:solidFill>
              </a:rPr>
              <a:t>USOSweb</a:t>
            </a:r>
            <a:r>
              <a:rPr lang="pl-PL" dirty="0">
                <a:solidFill>
                  <a:srgbClr val="FF0000"/>
                </a:solidFill>
              </a:rPr>
              <a:t> otwarta jest od </a:t>
            </a:r>
            <a:r>
              <a:rPr lang="pl-PL" b="1" dirty="0" smtClean="0">
                <a:solidFill>
                  <a:srgbClr val="FF0000"/>
                </a:solidFill>
              </a:rPr>
              <a:t>06 października </a:t>
            </a:r>
            <a:r>
              <a:rPr lang="pl-PL" dirty="0" smtClean="0">
                <a:solidFill>
                  <a:srgbClr val="FF0000"/>
                </a:solidFill>
              </a:rPr>
              <a:t>od </a:t>
            </a:r>
            <a:r>
              <a:rPr lang="pl-PL" dirty="0">
                <a:solidFill>
                  <a:srgbClr val="FF0000"/>
                </a:solidFill>
              </a:rPr>
              <a:t>godziny 0:00 do </a:t>
            </a:r>
            <a:r>
              <a:rPr lang="pl-PL" b="1" dirty="0" smtClean="0">
                <a:solidFill>
                  <a:srgbClr val="FF0000"/>
                </a:solidFill>
              </a:rPr>
              <a:t>25 </a:t>
            </a:r>
            <a:r>
              <a:rPr lang="pl-PL" b="1" dirty="0">
                <a:solidFill>
                  <a:srgbClr val="FF0000"/>
                </a:solidFill>
              </a:rPr>
              <a:t>października do godziny 23:59</a:t>
            </a:r>
          </a:p>
          <a:p>
            <a:endParaRPr lang="pl-PL" b="1" dirty="0" smtClean="0"/>
          </a:p>
          <a:p>
            <a:r>
              <a:rPr lang="pl-PL" b="1" u="sng" dirty="0">
                <a:solidFill>
                  <a:srgbClr val="7030A0"/>
                </a:solidFill>
              </a:rPr>
              <a:t>Rodzaje stypendiów:</a:t>
            </a:r>
            <a:endParaRPr lang="pl-PL" dirty="0">
              <a:solidFill>
                <a:srgbClr val="7030A0"/>
              </a:solidFill>
            </a:endParaRPr>
          </a:p>
          <a:p>
            <a:r>
              <a:rPr lang="pl-PL" b="1" dirty="0"/>
              <a:t>Stypendium socjalne </a:t>
            </a:r>
            <a:r>
              <a:rPr lang="pl-PL" dirty="0"/>
              <a:t>– przyznawane na semestr, </a:t>
            </a:r>
            <a:r>
              <a:rPr lang="pl-PL" b="1" i="1" dirty="0"/>
              <a:t>próg 1051 zł netto </a:t>
            </a:r>
            <a:r>
              <a:rPr lang="pl-PL" dirty="0"/>
              <a:t>w przeliczeniu na członka rodziny;</a:t>
            </a:r>
          </a:p>
          <a:p>
            <a:r>
              <a:rPr lang="pl-PL" b="1" dirty="0"/>
              <a:t>Stypendium Rektora </a:t>
            </a:r>
            <a:r>
              <a:rPr lang="pl-PL" dirty="0"/>
              <a:t>– przyznawane na rok, progi ustalane są dopiero po złożeniu wszystkich wniosków przez studentów. </a:t>
            </a:r>
            <a:r>
              <a:rPr lang="pl-PL" u="sng" dirty="0"/>
              <a:t>O stypendium Rektora można ubiegać się dopiero po ukończeniu I roku studiów.</a:t>
            </a:r>
            <a:r>
              <a:rPr lang="pl-PL" dirty="0"/>
              <a:t> Lista rankingowa ustalana jest na podstawie sumy punktów, uzyskanych za: średnią arytmetyczną ocen i za uznane osiągnięcia naukowe, artystyczne lub sportowe. </a:t>
            </a:r>
          </a:p>
          <a:p>
            <a:r>
              <a:rPr lang="pl-PL" b="1" dirty="0"/>
              <a:t>Stypendium dla osób niepełnosprawnych </a:t>
            </a:r>
            <a:r>
              <a:rPr lang="pl-PL" dirty="0"/>
              <a:t>– przyznawane na rok (chyba, że orzeczenie o stopniu niepełnosprawności ma krótszy termin ważności). Kwota stypendium uzależniona jest od stopnia niepełnosprawności. </a:t>
            </a:r>
          </a:p>
          <a:p>
            <a:r>
              <a:rPr lang="pl-PL" b="1" dirty="0"/>
              <a:t>Zapomoga</a:t>
            </a:r>
            <a:r>
              <a:rPr lang="pl-PL" dirty="0"/>
              <a:t>: warunek - przejściowo trudna sytuacja życiowa. Można otrzymać zapomogę nie więcej niż 2 razy do roku. Maksymalna wysokość sumy zapomóg wynosi 4000 zł. Wniosek o zapomogę należy złożyć nie późnej niż 3 miesiące od daty zdarzenia uprawniającego do otrzymania zapomogi.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595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STYPENDIA – cd.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600" b="1" u="sng" dirty="0" smtClean="0"/>
              <a:t>Wniosek</a:t>
            </a:r>
            <a:r>
              <a:rPr lang="pl-PL" sz="1600" b="1" u="sng" dirty="0"/>
              <a:t>: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b="1" dirty="0"/>
              <a:t>1 krok </a:t>
            </a:r>
            <a:r>
              <a:rPr lang="pl-PL" sz="1600" b="1" dirty="0">
                <a:sym typeface="Wingdings" panose="05000000000000000000" pitchFamily="2" charset="2"/>
              </a:rPr>
              <a:t></a:t>
            </a:r>
            <a:r>
              <a:rPr lang="pl-PL" sz="1600" b="1" dirty="0"/>
              <a:t>  </a:t>
            </a:r>
            <a:r>
              <a:rPr lang="pl-PL" sz="1600" b="1" dirty="0" err="1" smtClean="0"/>
              <a:t>USOSweb</a:t>
            </a:r>
            <a:r>
              <a:rPr lang="pl-PL" sz="1600" dirty="0" smtClean="0"/>
              <a:t> </a:t>
            </a:r>
            <a:r>
              <a:rPr lang="pl-PL" sz="1600" dirty="0"/>
              <a:t>(zakładka dla wszystkich, wnioski) – uzupełnienie wniosku, oświadczenia o dochodach (stypendium socjalne), zatwierdzenie, wydrukowanie, podpisanie. </a:t>
            </a:r>
          </a:p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rgbClr val="FF0000"/>
                </a:solidFill>
              </a:rPr>
              <a:t>2 Krok </a:t>
            </a:r>
            <a:r>
              <a:rPr lang="pl-PL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l-PL" sz="1600" b="1" dirty="0">
                <a:solidFill>
                  <a:srgbClr val="FF0000"/>
                </a:solidFill>
              </a:rPr>
              <a:t> </a:t>
            </a:r>
            <a:r>
              <a:rPr lang="pl-PL" sz="1600" dirty="0">
                <a:solidFill>
                  <a:srgbClr val="FF0000"/>
                </a:solidFill>
              </a:rPr>
              <a:t>złożenie podpisanego wniosku i kompletu dokumentów w Dziekanacie (pokój 55A)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Wszystkie szczegóły i wymagane dokumenty w </a:t>
            </a:r>
            <a:r>
              <a:rPr lang="pl-PL" sz="1600" b="1" u="sng" dirty="0"/>
              <a:t>Regulaminie świadczeń da studentów</a:t>
            </a:r>
            <a:r>
              <a:rPr lang="pl-PL" sz="1600" dirty="0"/>
              <a:t> </a:t>
            </a:r>
          </a:p>
          <a:p>
            <a:pPr>
              <a:lnSpc>
                <a:spcPct val="150000"/>
              </a:lnSpc>
            </a:pPr>
            <a:r>
              <a:rPr lang="pl-PL" sz="1600" dirty="0"/>
              <a:t>Na stronie: </a:t>
            </a:r>
            <a:r>
              <a:rPr lang="pl-PL" sz="1600" b="1" dirty="0"/>
              <a:t>zakładka studenci</a:t>
            </a:r>
            <a:r>
              <a:rPr lang="pl-PL" sz="1600" b="1" dirty="0">
                <a:sym typeface="Wingdings" panose="05000000000000000000" pitchFamily="2" charset="2"/>
              </a:rPr>
              <a:t></a:t>
            </a:r>
            <a:r>
              <a:rPr lang="pl-PL" sz="1600" b="1" dirty="0"/>
              <a:t> </a:t>
            </a:r>
            <a:r>
              <a:rPr lang="pl-PL" sz="1600" dirty="0"/>
              <a:t>pomoc materialna (aktualności, dla studentów)</a:t>
            </a:r>
          </a:p>
          <a:p>
            <a:pPr>
              <a:lnSpc>
                <a:spcPct val="150000"/>
              </a:lnSpc>
            </a:pPr>
            <a:r>
              <a:rPr lang="pl-PL" sz="1600" u="sng" dirty="0">
                <a:hlinkClick r:id="rId2"/>
              </a:rPr>
              <a:t>http://www.ue.wroc.pl/uczelnia/7047/dla_studentow.html</a:t>
            </a: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>
                <a:hlinkClick r:id="rId3"/>
              </a:rPr>
              <a:t>http://</a:t>
            </a:r>
            <a:r>
              <a:rPr lang="pl-PL" sz="1600" dirty="0" smtClean="0">
                <a:hlinkClick r:id="rId3"/>
              </a:rPr>
              <a:t>www.ue.wroc.pl/uczelnia/7050/aktualnosci.html</a:t>
            </a:r>
            <a:endParaRPr lang="pl-PL" sz="1600" dirty="0" smtClean="0"/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6298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4400" dirty="0" smtClean="0">
                <a:solidFill>
                  <a:srgbClr val="FF0000"/>
                </a:solidFill>
              </a:rPr>
              <a:t>UWAGA</a:t>
            </a:r>
          </a:p>
          <a:p>
            <a:pPr>
              <a:spcBef>
                <a:spcPts val="0"/>
              </a:spcBef>
            </a:pPr>
            <a:r>
              <a:rPr lang="pl-PL" sz="4400" dirty="0" smtClean="0">
                <a:solidFill>
                  <a:srgbClr val="7030A0"/>
                </a:solidFill>
              </a:rPr>
              <a:t>NOWY REGULAMIN STUDIÓW</a:t>
            </a:r>
          </a:p>
          <a:p>
            <a:pPr>
              <a:spcBef>
                <a:spcPts val="0"/>
              </a:spcBef>
            </a:pPr>
            <a:r>
              <a:rPr lang="pl-PL" sz="3200" dirty="0">
                <a:hlinkClick r:id="rId2"/>
              </a:rPr>
              <a:t>http://</a:t>
            </a:r>
            <a:r>
              <a:rPr lang="pl-PL" sz="3200" dirty="0" smtClean="0">
                <a:hlinkClick r:id="rId2"/>
              </a:rPr>
              <a:t>www.ue.wroc.pl/p/dla_pracownikow/uchwaly_senatu_2019/51.pdf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2442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PODSTAWOWE INFORMACJE WYNIKAJĄCE Z REGULAMINU STUDIÓW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1043608" y="414858"/>
            <a:ext cx="8100392" cy="472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pl-PL" sz="2000" dirty="0">
                <a:solidFill>
                  <a:srgbClr val="00B050"/>
                </a:solidFill>
              </a:rPr>
              <a:t>Na stronie UE w Jeleniej Górze znajdą Państwo „kafelek” nazwany „Podania formularze i terminy</a:t>
            </a:r>
            <a:r>
              <a:rPr lang="pl-PL" sz="2000" dirty="0" smtClean="0">
                <a:solidFill>
                  <a:srgbClr val="00B050"/>
                </a:solidFill>
              </a:rPr>
              <a:t>”.</a:t>
            </a: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pPr algn="just"/>
            <a:endParaRPr lang="pl-PL" sz="2000" dirty="0" smtClean="0">
              <a:solidFill>
                <a:srgbClr val="00B050"/>
              </a:solidFill>
            </a:endParaRP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pPr algn="just"/>
            <a:endParaRPr lang="pl-PL" sz="2000" dirty="0" smtClean="0">
              <a:solidFill>
                <a:srgbClr val="00B050"/>
              </a:solidFill>
            </a:endParaRPr>
          </a:p>
          <a:p>
            <a:pPr algn="just"/>
            <a:endParaRPr lang="pl-PL" sz="2000" dirty="0">
              <a:solidFill>
                <a:srgbClr val="00B050"/>
              </a:solidFill>
            </a:endParaRPr>
          </a:p>
          <a:p>
            <a:pPr algn="just"/>
            <a:endParaRPr lang="pl-PL" sz="2000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00B050"/>
                </a:solidFill>
              </a:rPr>
              <a:t>A pod będzie się skrywał plik z zawartością, która Państwa interesuje.</a:t>
            </a:r>
          </a:p>
          <a:p>
            <a:pPr algn="just"/>
            <a:r>
              <a:rPr lang="pl-PL" b="1" u="sng" dirty="0" smtClean="0">
                <a:solidFill>
                  <a:srgbClr val="0070C0"/>
                </a:solidFill>
              </a:rPr>
              <a:t>VADEMECUM </a:t>
            </a:r>
            <a:r>
              <a:rPr lang="pl-PL" b="1" u="sng" dirty="0">
                <a:solidFill>
                  <a:srgbClr val="0070C0"/>
                </a:solidFill>
              </a:rPr>
              <a:t>STUDENTA - ZESTAWIENIE TERMINÓW I PROCEDUR </a:t>
            </a:r>
            <a:r>
              <a:rPr lang="pl-PL" b="1" u="sng" dirty="0" smtClean="0">
                <a:solidFill>
                  <a:srgbClr val="0070C0"/>
                </a:solidFill>
              </a:rPr>
              <a:t>2019.2020</a:t>
            </a:r>
            <a:endParaRPr lang="pl-PL" sz="2000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03598"/>
            <a:ext cx="57606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 lnSpcReduction="10000"/>
          </a:bodyPr>
          <a:lstStyle/>
          <a:p>
            <a:r>
              <a:rPr lang="pl-PL" b="1" dirty="0" err="1" smtClean="0">
                <a:solidFill>
                  <a:srgbClr val="7030A0"/>
                </a:solidFill>
              </a:rPr>
              <a:t>USOSWeb</a:t>
            </a:r>
            <a:r>
              <a:rPr lang="pl-PL" b="1" dirty="0" smtClean="0"/>
              <a:t> – Uniwersytecki System Obsługi Studentów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Poczta Office 365 </a:t>
            </a:r>
            <a:r>
              <a:rPr lang="pl-PL" b="1" dirty="0" smtClean="0"/>
              <a:t>– </a:t>
            </a:r>
          </a:p>
          <a:p>
            <a:r>
              <a:rPr lang="pl-PL" b="1" dirty="0" smtClean="0"/>
              <a:t>Prezentacja p. </a:t>
            </a:r>
            <a:r>
              <a:rPr lang="pl-PL" b="1" dirty="0" smtClean="0">
                <a:solidFill>
                  <a:srgbClr val="7030A0"/>
                </a:solidFill>
              </a:rPr>
              <a:t>mgr Krzysztofa Malca </a:t>
            </a:r>
            <a:r>
              <a:rPr lang="pl-PL" b="1" dirty="0" smtClean="0"/>
              <a:t>z Sekcji </a:t>
            </a:r>
            <a:r>
              <a:rPr lang="pl-PL" b="1" dirty="0"/>
              <a:t>Obsługi Ośrodka </a:t>
            </a:r>
            <a:r>
              <a:rPr lang="pl-PL" b="1" dirty="0" smtClean="0"/>
              <a:t>Komputerowego jest pod tym linkiem</a:t>
            </a:r>
          </a:p>
          <a:p>
            <a:r>
              <a:rPr lang="pl-PL" dirty="0">
                <a:hlinkClick r:id="rId2"/>
              </a:rPr>
              <a:t>http://www.ezit.ue.wroc.pl/p/studenci/adapciak2019/usosweb_i_poczta_-_prezentacja.pdf</a:t>
            </a:r>
            <a:endParaRPr lang="pl-PL" b="1" dirty="0" smtClean="0"/>
          </a:p>
          <a:p>
            <a:endParaRPr lang="pl-PL" dirty="0" smtClean="0"/>
          </a:p>
          <a:p>
            <a:r>
              <a:rPr lang="pl-PL" dirty="0"/>
              <a:t>Sekcja Obsługi Ośrodka Komputerowego w J</a:t>
            </a:r>
            <a:r>
              <a:rPr lang="pl-PL" dirty="0" smtClean="0"/>
              <a:t>. Górze</a:t>
            </a:r>
            <a:endParaRPr lang="pl-PL" dirty="0"/>
          </a:p>
          <a:p>
            <a:r>
              <a:rPr lang="pl-PL" dirty="0"/>
              <a:t>starszy </a:t>
            </a:r>
            <a:r>
              <a:rPr lang="pl-PL" dirty="0" smtClean="0"/>
              <a:t>informatyk, bud</a:t>
            </a:r>
            <a:r>
              <a:rPr lang="pl-PL" dirty="0"/>
              <a:t>. B, pok. </a:t>
            </a:r>
            <a:r>
              <a:rPr lang="pl-PL" dirty="0" smtClean="0"/>
              <a:t>4, ul</a:t>
            </a:r>
            <a:r>
              <a:rPr lang="pl-PL" dirty="0"/>
              <a:t>. </a:t>
            </a:r>
            <a:r>
              <a:rPr lang="pl-PL" dirty="0" smtClean="0"/>
              <a:t>Nowowiejska, 58-500 </a:t>
            </a:r>
            <a:r>
              <a:rPr lang="pl-PL" dirty="0"/>
              <a:t>Jelenia Góra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E-mail</a:t>
            </a:r>
            <a:r>
              <a:rPr lang="pl-PL" dirty="0">
                <a:solidFill>
                  <a:srgbClr val="FF0000"/>
                </a:solidFill>
              </a:rPr>
              <a:t>:  	Krzysztof.Malec@ue.wroc.pl</a:t>
            </a:r>
          </a:p>
          <a:p>
            <a:r>
              <a:rPr lang="pl-PL" dirty="0">
                <a:solidFill>
                  <a:srgbClr val="FF0000"/>
                </a:solidFill>
              </a:rPr>
              <a:t>Tel.:  	75 75 38 461</a:t>
            </a:r>
          </a:p>
          <a:p>
            <a:endParaRPr lang="pl-PL" dirty="0" smtClean="0"/>
          </a:p>
          <a:p>
            <a:r>
              <a:rPr lang="pl-PL" dirty="0" smtClean="0"/>
              <a:t>Informacje w sprawie harmonogramu zajęć – na stronie UE</a:t>
            </a:r>
            <a:endParaRPr lang="pl-PL" dirty="0"/>
          </a:p>
          <a:p>
            <a:r>
              <a:rPr lang="pl-PL" dirty="0" smtClean="0"/>
              <a:t>Informacje można także uzyskać w Biurze Filii u p. Stanisławy </a:t>
            </a:r>
            <a:r>
              <a:rPr lang="pl-PL" dirty="0" err="1" smtClean="0"/>
              <a:t>Łazarewicz</a:t>
            </a:r>
            <a:r>
              <a:rPr lang="pl-PL" dirty="0" smtClean="0"/>
              <a:t> w pok. 97</a:t>
            </a:r>
          </a:p>
          <a:p>
            <a:endParaRPr lang="pl-PL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i="1" dirty="0" smtClean="0">
                <a:solidFill>
                  <a:srgbClr val="00B050"/>
                </a:solidFill>
              </a:rPr>
              <a:t>Nawigacja po stronie internetowej UE - jak </a:t>
            </a:r>
            <a:r>
              <a:rPr lang="pl-PL" i="1" dirty="0">
                <a:solidFill>
                  <a:srgbClr val="00B050"/>
                </a:solidFill>
              </a:rPr>
              <a:t>znaleźć dydaktyka: pokój, </a:t>
            </a:r>
            <a:r>
              <a:rPr lang="pl-PL" i="1" dirty="0" smtClean="0">
                <a:solidFill>
                  <a:srgbClr val="00B050"/>
                </a:solidFill>
              </a:rPr>
              <a:t>konsultacje.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i="1" dirty="0" err="1" smtClean="0">
                <a:solidFill>
                  <a:srgbClr val="00B050"/>
                </a:solidFill>
              </a:rPr>
              <a:t>USOSWeb</a:t>
            </a:r>
            <a:r>
              <a:rPr lang="pl-PL" i="1" dirty="0" smtClean="0">
                <a:solidFill>
                  <a:srgbClr val="00B050"/>
                </a:solidFill>
              </a:rPr>
              <a:t> – jak znaleźć prowadzącego</a:t>
            </a:r>
            <a:r>
              <a:rPr lang="pl-PL" sz="2000" i="1" dirty="0" smtClean="0">
                <a:solidFill>
                  <a:srgbClr val="00B050"/>
                </a:solidFill>
              </a:rPr>
              <a:t>...</a:t>
            </a:r>
          </a:p>
          <a:p>
            <a:endParaRPr lang="pl-PL" sz="800" i="1" dirty="0" smtClean="0">
              <a:solidFill>
                <a:srgbClr val="00B0F0"/>
              </a:solidFill>
            </a:endParaRPr>
          </a:p>
          <a:p>
            <a:r>
              <a:rPr lang="pl-PL" sz="1800" b="1" i="1" dirty="0"/>
              <a:t>Sylabus</a:t>
            </a:r>
            <a:r>
              <a:rPr lang="pl-PL" sz="1800" dirty="0"/>
              <a:t> - informator zawierający program nauki danego przedmiotu, przewidziana liczba godzin, punkty ECTS, wymagania i kryteria zaliczenia (egzaminu), osoby prowadzące itd.</a:t>
            </a:r>
          </a:p>
          <a:p>
            <a:r>
              <a:rPr lang="pl-PL" sz="1800" dirty="0">
                <a:hlinkClick r:id="rId3"/>
              </a:rPr>
              <a:t>https://ue.e-sylabus.pl/ForStudents</a:t>
            </a:r>
            <a:r>
              <a:rPr lang="pl-P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3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Zmiana nazwy</a:t>
            </a: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rgbClr val="FF0000"/>
                </a:solidFill>
              </a:rPr>
              <a:t>Uniwersytet Ekonomiczny we Wrocławiu</a:t>
            </a: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rgbClr val="FF0000"/>
                </a:solidFill>
              </a:rPr>
              <a:t>Filia w Jeleniej Górze</a:t>
            </a:r>
          </a:p>
          <a:p>
            <a:pPr>
              <a:spcBef>
                <a:spcPts val="0"/>
              </a:spcBef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Dziekan Filii</a:t>
            </a: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rgbClr val="FF0000"/>
                </a:solidFill>
              </a:rPr>
              <a:t>dr </a:t>
            </a:r>
            <a:r>
              <a:rPr lang="pl-PL" sz="2800" dirty="0">
                <a:solidFill>
                  <a:srgbClr val="FF0000"/>
                </a:solidFill>
              </a:rPr>
              <a:t>hab. </a:t>
            </a:r>
            <a:r>
              <a:rPr lang="pl-PL" sz="2800" dirty="0" smtClean="0">
                <a:solidFill>
                  <a:srgbClr val="FF0000"/>
                </a:solidFill>
              </a:rPr>
              <a:t>Elżbieta Sobczak, </a:t>
            </a:r>
            <a:r>
              <a:rPr lang="pl-PL" sz="2800" dirty="0">
                <a:solidFill>
                  <a:srgbClr val="FF0000"/>
                </a:solidFill>
              </a:rPr>
              <a:t>prof. </a:t>
            </a:r>
            <a:r>
              <a:rPr lang="pl-PL" sz="2800" dirty="0" smtClean="0">
                <a:solidFill>
                  <a:srgbClr val="FF0000"/>
                </a:solidFill>
              </a:rPr>
              <a:t>UE</a:t>
            </a:r>
          </a:p>
          <a:p>
            <a:pPr>
              <a:spcBef>
                <a:spcPts val="0"/>
              </a:spcBef>
            </a:pPr>
            <a:endParaRPr lang="pl-PL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pl-PL" sz="2800" dirty="0" smtClean="0">
                <a:solidFill>
                  <a:schemeClr val="tx1"/>
                </a:solidFill>
              </a:rPr>
              <a:t>Prodziekan </a:t>
            </a:r>
            <a:r>
              <a:rPr lang="pl-PL" sz="2800" dirty="0">
                <a:solidFill>
                  <a:schemeClr val="tx1"/>
                </a:solidFill>
              </a:rPr>
              <a:t>Filii</a:t>
            </a:r>
            <a:r>
              <a:rPr lang="pl-PL" sz="2800" dirty="0">
                <a:solidFill>
                  <a:srgbClr val="FF0000"/>
                </a:solidFill>
              </a:rPr>
              <a:t/>
            </a:r>
            <a:br>
              <a:rPr lang="pl-PL" sz="2800" dirty="0">
                <a:solidFill>
                  <a:srgbClr val="FF0000"/>
                </a:solidFill>
              </a:rPr>
            </a:br>
            <a:r>
              <a:rPr lang="pl-PL" sz="2800" dirty="0" smtClean="0">
                <a:solidFill>
                  <a:srgbClr val="FF0000"/>
                </a:solidFill>
              </a:rPr>
              <a:t>dr </a:t>
            </a:r>
            <a:r>
              <a:rPr lang="pl-PL" sz="2800" dirty="0">
                <a:solidFill>
                  <a:srgbClr val="FF0000"/>
                </a:solidFill>
              </a:rPr>
              <a:t>hab. Robert Kurek, prof. UE</a:t>
            </a:r>
            <a:endParaRPr lang="pl-PL" sz="2800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1800" b="1" i="1" dirty="0" smtClean="0">
                <a:solidFill>
                  <a:srgbClr val="0070C0"/>
                </a:solidFill>
              </a:rPr>
              <a:t>Punkty ECTS</a:t>
            </a:r>
          </a:p>
          <a:p>
            <a:pPr algn="ctr"/>
            <a:r>
              <a:rPr lang="pl-PL" sz="1800" b="1" dirty="0">
                <a:solidFill>
                  <a:srgbClr val="FF0000"/>
                </a:solidFill>
              </a:rPr>
              <a:t>Punkty ECTS odzwierciedlają nakład pracy studenta potrzebny do osiągnięcia założonych w programie </a:t>
            </a:r>
            <a:r>
              <a:rPr lang="pl-PL" sz="1800" b="1" dirty="0">
                <a:solidFill>
                  <a:srgbClr val="7030A0"/>
                </a:solidFill>
              </a:rPr>
              <a:t>efektów uczenia </a:t>
            </a:r>
            <a:r>
              <a:rPr lang="pl-PL" sz="1800" b="1" dirty="0" smtClean="0">
                <a:solidFill>
                  <a:srgbClr val="7030A0"/>
                </a:solidFill>
              </a:rPr>
              <a:t>się.</a:t>
            </a:r>
          </a:p>
          <a:p>
            <a:pPr algn="just"/>
            <a:r>
              <a:rPr lang="pl-PL" sz="1800" b="1" dirty="0" smtClean="0">
                <a:solidFill>
                  <a:srgbClr val="FF0000"/>
                </a:solidFill>
              </a:rPr>
              <a:t>1 </a:t>
            </a:r>
            <a:r>
              <a:rPr lang="pl-PL" sz="1800" b="1" dirty="0">
                <a:solidFill>
                  <a:srgbClr val="FF0000"/>
                </a:solidFill>
              </a:rPr>
              <a:t>punkt ECTS to 25-30 godzin nakładu </a:t>
            </a:r>
            <a:r>
              <a:rPr lang="pl-PL" sz="1800" b="1" dirty="0" smtClean="0">
                <a:solidFill>
                  <a:srgbClr val="FF0000"/>
                </a:solidFill>
              </a:rPr>
              <a:t>pracy: </a:t>
            </a:r>
            <a:r>
              <a:rPr lang="pl-PL" sz="1800" dirty="0"/>
              <a:t>obejmuje zajęcia organizowane przez uczelnię zgodnie z planem studiów oraz jego indywidualną pracę związaną z tymi zajęciami).</a:t>
            </a:r>
          </a:p>
          <a:p>
            <a:pPr algn="ctr"/>
            <a:endParaRPr lang="pl-PL" sz="1800" b="1" dirty="0">
              <a:solidFill>
                <a:srgbClr val="FF0000"/>
              </a:solidFill>
            </a:endParaRPr>
          </a:p>
          <a:p>
            <a:r>
              <a:rPr lang="pl-PL" sz="1800" b="1" dirty="0">
                <a:solidFill>
                  <a:srgbClr val="7030A0"/>
                </a:solidFill>
              </a:rPr>
              <a:t>Efekty uczenia się </a:t>
            </a:r>
            <a:r>
              <a:rPr lang="pl-PL" sz="1800" b="1" dirty="0">
                <a:solidFill>
                  <a:schemeClr val="tx1"/>
                </a:solidFill>
              </a:rPr>
              <a:t>określają, co student powinien wiedzieć, rozumieć i potrafić zrobić po pomyślnym zakończeniu procesu kształcenia</a:t>
            </a:r>
            <a:r>
              <a:rPr lang="pl-PL" sz="1800" b="1" dirty="0" smtClean="0">
                <a:solidFill>
                  <a:schemeClr val="tx1"/>
                </a:solidFill>
              </a:rPr>
              <a:t>.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r>
              <a:rPr lang="pl-PL" sz="1600" b="1" dirty="0">
                <a:solidFill>
                  <a:srgbClr val="00B050"/>
                </a:solidFill>
              </a:rPr>
              <a:t>§ 27 </a:t>
            </a:r>
            <a:r>
              <a:rPr lang="pl-PL" sz="1600" b="1" dirty="0" smtClean="0">
                <a:solidFill>
                  <a:srgbClr val="00B050"/>
                </a:solidFill>
              </a:rPr>
              <a:t>Regulaminu studiów - Ukończenie </a:t>
            </a:r>
            <a:r>
              <a:rPr lang="pl-PL" sz="1600" b="1" dirty="0">
                <a:solidFill>
                  <a:srgbClr val="00B050"/>
                </a:solidFill>
              </a:rPr>
              <a:t>studiów </a:t>
            </a:r>
            <a:endParaRPr lang="pl-PL" sz="1600" dirty="0">
              <a:solidFill>
                <a:srgbClr val="00B050"/>
              </a:solidFill>
            </a:endParaRPr>
          </a:p>
          <a:p>
            <a:r>
              <a:rPr lang="pl-PL" sz="1800" dirty="0"/>
              <a:t>1. Student, by ukończyć studia, musi zaliczyć przedmioty zawierające treści programowe uznane przez Senat za obowiązkowe oraz inne tak, </a:t>
            </a:r>
            <a:r>
              <a:rPr lang="pl-PL" sz="1800" b="1" dirty="0">
                <a:solidFill>
                  <a:srgbClr val="7030A0"/>
                </a:solidFill>
              </a:rPr>
              <a:t>by zgromadzić właściwą dla programu studiów liczbę punktów ECTS ustaloną przez Senat</a:t>
            </a:r>
            <a:r>
              <a:rPr lang="pl-PL" sz="1800" dirty="0"/>
              <a:t>, a także </a:t>
            </a:r>
            <a:r>
              <a:rPr lang="pl-PL" sz="1800" dirty="0">
                <a:solidFill>
                  <a:srgbClr val="FF0000"/>
                </a:solidFill>
              </a:rPr>
              <a:t>uzyskać pozytywną ocenę pracy dyplomowej i złożyć egzamin dyplomowy. </a:t>
            </a:r>
          </a:p>
          <a:p>
            <a:endParaRPr lang="pl-PL" sz="1800" b="1" dirty="0">
              <a:solidFill>
                <a:schemeClr val="tx1"/>
              </a:solidFill>
            </a:endParaRPr>
          </a:p>
          <a:p>
            <a:endParaRPr lang="pl-PL" sz="1800" i="1" dirty="0"/>
          </a:p>
        </p:txBody>
      </p:sp>
    </p:spTree>
    <p:extLst>
      <p:ext uri="{BB962C8B-B14F-4D97-AF65-F5344CB8AC3E}">
        <p14:creationId xmlns:p14="http://schemas.microsoft.com/office/powerpoint/2010/main" val="3087270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Zasady wystawiania ocen</a:t>
            </a:r>
          </a:p>
          <a:p>
            <a:pPr algn="just"/>
            <a:endParaRPr lang="pl-PL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4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Zasady korespondencji mailowej</a:t>
            </a:r>
          </a:p>
          <a:p>
            <a:r>
              <a:rPr lang="pl-PL" dirty="0"/>
              <a:t>Szanowni Państwo</a:t>
            </a:r>
            <a:r>
              <a:rPr lang="pl-PL" dirty="0" smtClean="0"/>
              <a:t>! </a:t>
            </a:r>
            <a:r>
              <a:rPr lang="pl-PL" dirty="0"/>
              <a:t> </a:t>
            </a:r>
            <a:r>
              <a:rPr lang="pl-PL" dirty="0" smtClean="0"/>
              <a:t>Są </a:t>
            </a:r>
            <a:r>
              <a:rPr lang="pl-PL" dirty="0"/>
              <a:t>Państwo na studiach wyższych - a to </a:t>
            </a:r>
            <a:r>
              <a:rPr lang="pl-PL" dirty="0" smtClean="0"/>
              <a:t>zobowiązuje</a:t>
            </a:r>
            <a:r>
              <a:rPr lang="pl-PL" dirty="0"/>
              <a:t> </a:t>
            </a:r>
            <a:r>
              <a:rPr lang="pl-PL" dirty="0" smtClean="0"/>
              <a:t>!!!!</a:t>
            </a:r>
          </a:p>
          <a:p>
            <a:r>
              <a:rPr lang="pl-PL" b="1" dirty="0"/>
              <a:t>Proszę zachować wszystkie należne mailowej formie komunikacji </a:t>
            </a:r>
            <a:r>
              <a:rPr lang="pl-PL" b="1" dirty="0" smtClean="0"/>
              <a:t>honory</a:t>
            </a:r>
            <a:r>
              <a:rPr lang="pl-PL" b="1" dirty="0"/>
              <a:t>: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1) Napisać temat wiadomości </a:t>
            </a:r>
            <a:r>
              <a:rPr lang="pl-PL" dirty="0"/>
              <a:t>i zacząć go wielką literą oraz zakończyć właściwym znakiem interpunkcyjnym (kropką, znakiem zapytania, wykrzyknikiem).</a:t>
            </a:r>
          </a:p>
          <a:p>
            <a:r>
              <a:rPr lang="pl-PL" b="1" dirty="0">
                <a:solidFill>
                  <a:srgbClr val="7030A0"/>
                </a:solidFill>
              </a:rPr>
              <a:t>2) </a:t>
            </a:r>
            <a:r>
              <a:rPr lang="pl-PL" b="1" dirty="0" smtClean="0">
                <a:solidFill>
                  <a:srgbClr val="7030A0"/>
                </a:solidFill>
              </a:rPr>
              <a:t>Treść </a:t>
            </a:r>
            <a:r>
              <a:rPr lang="pl-PL" b="1" dirty="0">
                <a:solidFill>
                  <a:srgbClr val="7030A0"/>
                </a:solidFill>
              </a:rPr>
              <a:t>wiadomości </a:t>
            </a:r>
            <a:r>
              <a:rPr lang="pl-PL" b="1" dirty="0" smtClean="0">
                <a:solidFill>
                  <a:srgbClr val="7030A0"/>
                </a:solidFill>
              </a:rPr>
              <a:t>rozpocząć </a:t>
            </a:r>
            <a:r>
              <a:rPr lang="pl-PL" b="1" dirty="0">
                <a:solidFill>
                  <a:srgbClr val="7030A0"/>
                </a:solidFill>
              </a:rPr>
              <a:t>od </a:t>
            </a:r>
            <a:r>
              <a:rPr lang="pl-PL" b="1" dirty="0" smtClean="0">
                <a:solidFill>
                  <a:srgbClr val="7030A0"/>
                </a:solidFill>
              </a:rPr>
              <a:t>przywitania</a:t>
            </a:r>
            <a:r>
              <a:rPr lang="pl-PL" dirty="0" smtClean="0">
                <a:solidFill>
                  <a:srgbClr val="7030A0"/>
                </a:solidFill>
              </a:rPr>
              <a:t>:</a:t>
            </a:r>
          </a:p>
          <a:p>
            <a:pPr algn="just"/>
            <a:r>
              <a:rPr lang="pl-PL" dirty="0" smtClean="0"/>
              <a:t>„Szanowna Pani Dziekan”, </a:t>
            </a:r>
            <a:r>
              <a:rPr lang="pl-PL" dirty="0"/>
              <a:t>„</a:t>
            </a:r>
            <a:r>
              <a:rPr lang="pl-PL" dirty="0" smtClean="0"/>
              <a:t>Szanowny Panie Profesorze”… </a:t>
            </a:r>
            <a:r>
              <a:rPr lang="pl-PL" dirty="0"/>
              <a:t>„Szanowny Panie </a:t>
            </a:r>
            <a:r>
              <a:rPr lang="pl-PL" dirty="0" smtClean="0"/>
              <a:t>Doktorze”… (lub też „Szanowny </a:t>
            </a:r>
            <a:r>
              <a:rPr lang="pl-PL" dirty="0"/>
              <a:t>Panie Prezesie” itd. </a:t>
            </a:r>
            <a:r>
              <a:rPr lang="pl-PL" dirty="0" smtClean="0"/>
              <a:t>- stosownie </a:t>
            </a:r>
            <a:r>
              <a:rPr lang="pl-PL" dirty="0"/>
              <a:t>do stanowiska lub </a:t>
            </a:r>
            <a:r>
              <a:rPr lang="pl-PL" dirty="0" smtClean="0"/>
              <a:t>stopnia/tytułu </a:t>
            </a:r>
            <a:r>
              <a:rPr lang="pl-PL" dirty="0"/>
              <a:t>osoby, do której kierowana jest </a:t>
            </a:r>
            <a:r>
              <a:rPr lang="pl-PL" dirty="0" smtClean="0"/>
              <a:t>wiadomość).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3) Przedstawić </a:t>
            </a:r>
            <a:r>
              <a:rPr lang="pl-PL" b="1" dirty="0" smtClean="0">
                <a:solidFill>
                  <a:srgbClr val="7030A0"/>
                </a:solidFill>
              </a:rPr>
              <a:t>się </a:t>
            </a:r>
            <a:r>
              <a:rPr lang="pl-PL" dirty="0" smtClean="0"/>
              <a:t>(podać </a:t>
            </a:r>
            <a:r>
              <a:rPr lang="pl-PL" dirty="0"/>
              <a:t>swoje imię i </a:t>
            </a:r>
            <a:r>
              <a:rPr lang="pl-PL" dirty="0" smtClean="0"/>
              <a:t>nazwisko), </a:t>
            </a:r>
            <a:r>
              <a:rPr lang="pl-PL" dirty="0"/>
              <a:t>wyjaśnić - kim się jest... (gdzie Pani/Pan studiuje: stacjonarne – niestacjonarne; kierunek; </a:t>
            </a:r>
            <a:r>
              <a:rPr lang="pl-PL" dirty="0" smtClean="0"/>
              <a:t>nazwać przedmiot</a:t>
            </a:r>
            <a:r>
              <a:rPr lang="pl-PL" dirty="0"/>
              <a:t>, którego pytanie ma dotyczyć itd</a:t>
            </a:r>
            <a:r>
              <a:rPr lang="pl-PL" dirty="0" smtClean="0"/>
              <a:t>.).</a:t>
            </a:r>
          </a:p>
          <a:p>
            <a:pPr algn="just"/>
            <a:r>
              <a:rPr lang="pl-PL" b="1" dirty="0" smtClean="0">
                <a:solidFill>
                  <a:srgbClr val="7030A0"/>
                </a:solidFill>
              </a:rPr>
              <a:t>4</a:t>
            </a:r>
            <a:r>
              <a:rPr lang="pl-PL" b="1" dirty="0">
                <a:solidFill>
                  <a:srgbClr val="7030A0"/>
                </a:solidFill>
              </a:rPr>
              <a:t>) Wyjaśnić w jakiej sprawie się pisze i czego oczekuje</a:t>
            </a:r>
            <a:r>
              <a:rPr lang="pl-PL" dirty="0">
                <a:solidFill>
                  <a:srgbClr val="7030A0"/>
                </a:solidFill>
              </a:rPr>
              <a:t>... </a:t>
            </a:r>
            <a:r>
              <a:rPr lang="pl-PL" dirty="0"/>
              <a:t>(np. podać temat pracy, określić pytanie</a:t>
            </a:r>
            <a:r>
              <a:rPr lang="pl-PL" dirty="0" smtClean="0"/>
              <a:t>)…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5) Użyć zwrotu grzecznościowego na końcu </a:t>
            </a:r>
            <a:r>
              <a:rPr lang="pl-PL" b="1" dirty="0" smtClean="0">
                <a:solidFill>
                  <a:srgbClr val="7030A0"/>
                </a:solidFill>
              </a:rPr>
              <a:t>wiadomości</a:t>
            </a:r>
            <a:r>
              <a:rPr lang="pl-PL" dirty="0" smtClean="0">
                <a:solidFill>
                  <a:srgbClr val="7030A0"/>
                </a:solidFill>
              </a:rPr>
              <a:t>. </a:t>
            </a:r>
            <a:r>
              <a:rPr lang="pl-PL" dirty="0" smtClean="0"/>
              <a:t>Powszechnie </a:t>
            </a:r>
            <a:r>
              <a:rPr lang="pl-PL" dirty="0"/>
              <a:t>obowiązujące to: „Z poważaniem”, „Z uszanowaniem”, „Z wyrazami szacunku</a:t>
            </a:r>
            <a:r>
              <a:rPr lang="pl-PL" dirty="0" smtClean="0"/>
              <a:t>”.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6) Podpisać się </a:t>
            </a:r>
            <a:r>
              <a:rPr lang="pl-PL" dirty="0"/>
              <a:t>(</a:t>
            </a:r>
            <a:r>
              <a:rPr lang="pl-PL" dirty="0" smtClean="0"/>
              <a:t>niezależnie </a:t>
            </a:r>
            <a:r>
              <a:rPr lang="pl-PL" dirty="0"/>
              <a:t>od tego, czy się posiada określoną wizytówkę, która identyfikuje nadawcę wiadomości, czy nie</a:t>
            </a:r>
            <a:r>
              <a:rPr lang="pl-PL" dirty="0" smtClean="0"/>
              <a:t>) – ewentualnie w podpisie podać wszystkie informacje o sobie (imię i nazwisko, rok studiów, stopień, forma studiów: stacjonarne </a:t>
            </a:r>
            <a:r>
              <a:rPr lang="pl-PL" dirty="0"/>
              <a:t>– </a:t>
            </a:r>
            <a:r>
              <a:rPr lang="pl-PL" dirty="0" smtClean="0"/>
              <a:t>niestacjonarne, grupa…)</a:t>
            </a:r>
            <a:endParaRPr lang="pl-PL" dirty="0"/>
          </a:p>
          <a:p>
            <a:endParaRPr lang="pl-PL" dirty="0"/>
          </a:p>
          <a:p>
            <a:pPr algn="ctr"/>
            <a:r>
              <a:rPr lang="pl-PL" sz="1500" b="1" dirty="0"/>
              <a:t>Ponadto proszę zaczynać zdania dużymi literami. Stosować </a:t>
            </a:r>
            <a:r>
              <a:rPr lang="pl-PL" sz="1500" b="1" dirty="0" smtClean="0"/>
              <a:t>interpunkcję, poprawić </a:t>
            </a:r>
            <a:r>
              <a:rPr lang="pl-PL" sz="1500" b="1" dirty="0"/>
              <a:t>ewentualne błędy </a:t>
            </a:r>
            <a:r>
              <a:rPr lang="pl-PL" sz="1500" b="1" dirty="0" smtClean="0"/>
              <a:t>(sprawdzić wiadomość przed wysłaniem) i </a:t>
            </a:r>
            <a:r>
              <a:rPr lang="pl-PL" sz="1500" b="1" dirty="0"/>
              <a:t>oczywiście pisać poprawną stylistycznie polszczyzną…</a:t>
            </a:r>
            <a:r>
              <a:rPr lang="pl-PL" sz="1500" b="1" dirty="0" smtClean="0">
                <a:sym typeface="Wingdings" panose="05000000000000000000" pitchFamily="2" charset="2"/>
              </a:rPr>
              <a:t></a:t>
            </a:r>
          </a:p>
          <a:p>
            <a:endParaRPr lang="pl-PL" dirty="0" smtClean="0">
              <a:sym typeface="Wingdings" panose="05000000000000000000" pitchFamily="2" charset="2"/>
            </a:endParaRPr>
          </a:p>
          <a:p>
            <a:pPr algn="ctr"/>
            <a:r>
              <a:rPr lang="pl-P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Obowiązki studenta (</a:t>
            </a:r>
            <a:r>
              <a:rPr lang="pl-PL" b="1" dirty="0">
                <a:solidFill>
                  <a:srgbClr val="00B050"/>
                </a:solidFill>
              </a:rPr>
              <a:t>§ </a:t>
            </a:r>
            <a:r>
              <a:rPr lang="pl-PL" b="1" dirty="0" smtClean="0">
                <a:solidFill>
                  <a:srgbClr val="00B050"/>
                </a:solidFill>
              </a:rPr>
              <a:t>9 ust. 1 pkt 9)</a:t>
            </a:r>
            <a:r>
              <a:rPr lang="pl-PL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Regulaminu Studiów </a:t>
            </a:r>
            <a:endParaRPr lang="pl-PL" b="1" dirty="0">
              <a:solidFill>
                <a:srgbClr val="00B050"/>
              </a:solidFill>
            </a:endParaRPr>
          </a:p>
          <a:p>
            <a:pPr algn="ctr"/>
            <a:r>
              <a:rPr lang="pl-PL" sz="1700" dirty="0" smtClean="0"/>
              <a:t>Student </a:t>
            </a:r>
            <a:r>
              <a:rPr lang="pl-PL" sz="1700" dirty="0"/>
              <a:t>zobowiązany jest do </a:t>
            </a:r>
            <a:r>
              <a:rPr lang="pl-PL" sz="1700" dirty="0" smtClean="0"/>
              <a:t>komunikowania </a:t>
            </a:r>
            <a:r>
              <a:rPr lang="pl-PL" sz="1700" dirty="0"/>
              <a:t>się z pracownikami Uczelni </a:t>
            </a:r>
            <a:r>
              <a:rPr lang="pl-PL" sz="1700" dirty="0">
                <a:solidFill>
                  <a:srgbClr val="FF0000"/>
                </a:solidFill>
              </a:rPr>
              <a:t>osobiście</a:t>
            </a:r>
            <a:r>
              <a:rPr lang="pl-PL" sz="1700" dirty="0"/>
              <a:t> lub przy </a:t>
            </a:r>
            <a:r>
              <a:rPr lang="pl-PL" sz="1700" dirty="0" smtClean="0"/>
              <a:t>wykorzystaniu </a:t>
            </a:r>
            <a:r>
              <a:rPr lang="pl-PL" sz="1700" dirty="0">
                <a:solidFill>
                  <a:srgbClr val="FF0000"/>
                </a:solidFill>
              </a:rPr>
              <a:t>konta pocztowego w domenie student.ue.wroc.pl</a:t>
            </a:r>
            <a:r>
              <a:rPr lang="pl-PL" sz="17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pl-PL" sz="1600" b="1" dirty="0" smtClean="0">
                <a:solidFill>
                  <a:srgbClr val="7030A0"/>
                </a:solidFill>
              </a:rPr>
              <a:t>Nie należy wysyłać wiadomości do pracowników z innych kont, niż uczelniane!!!!</a:t>
            </a:r>
            <a:endParaRPr lang="pl-PL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32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lvl="0" algn="ctr">
              <a:lnSpc>
                <a:spcPct val="80000"/>
              </a:lnSpc>
              <a:defRPr/>
            </a:pPr>
            <a:endParaRPr lang="pl-PL" sz="3000" b="1" i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pl-PL" sz="3000" b="1" i="1" dirty="0" smtClean="0">
                <a:solidFill>
                  <a:srgbClr val="FF0000"/>
                </a:solidFill>
              </a:rPr>
              <a:t>Mobilność </a:t>
            </a:r>
            <a:r>
              <a:rPr lang="pl-PL" sz="3000" b="1" i="1" dirty="0">
                <a:solidFill>
                  <a:srgbClr val="FF0000"/>
                </a:solidFill>
              </a:rPr>
              <a:t>studentów </a:t>
            </a:r>
          </a:p>
          <a:p>
            <a:pPr lvl="0" algn="ctr">
              <a:lnSpc>
                <a:spcPct val="80000"/>
              </a:lnSpc>
              <a:defRPr/>
            </a:pPr>
            <a:r>
              <a:rPr lang="pl-PL" sz="3000" b="1" i="1" dirty="0">
                <a:solidFill>
                  <a:srgbClr val="FF0000"/>
                </a:solidFill>
              </a:rPr>
              <a:t>Uniwersytetu Ekonomicznego</a:t>
            </a:r>
          </a:p>
          <a:p>
            <a:pPr lvl="0" algn="ctr">
              <a:lnSpc>
                <a:spcPct val="80000"/>
              </a:lnSpc>
              <a:defRPr/>
            </a:pPr>
            <a:r>
              <a:rPr lang="pl-PL" sz="3000" b="1" i="1" dirty="0">
                <a:solidFill>
                  <a:srgbClr val="FF0000"/>
                </a:solidFill>
              </a:rPr>
              <a:t> we Wrocławiu</a:t>
            </a:r>
          </a:p>
          <a:p>
            <a:pPr marL="457200" lvl="0" indent="-457200" algn="ctr">
              <a:lnSpc>
                <a:spcPct val="80000"/>
              </a:lnSpc>
              <a:defRPr/>
            </a:pPr>
            <a:endParaRPr lang="pl-PL" sz="135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endParaRPr lang="pl-PL" sz="13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pl-PL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Wydziałowym koordynatorem </a:t>
            </a:r>
            <a:r>
              <a:rPr lang="pl-PL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ds. mobilności studentów</a:t>
            </a:r>
          </a:p>
          <a:p>
            <a:pPr lvl="0" algn="ctr">
              <a:lnSpc>
                <a:spcPct val="80000"/>
              </a:lnSpc>
              <a:defRPr/>
            </a:pPr>
            <a:r>
              <a:rPr lang="pl-PL" sz="20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jest</a:t>
            </a:r>
            <a:endParaRPr lang="pl-PL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pl-PL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dr Piotr Zawadzki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45457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pl-PL" sz="3000" b="1" dirty="0" smtClean="0">
                <a:solidFill>
                  <a:srgbClr val="FF0000"/>
                </a:solidFill>
              </a:rPr>
              <a:t>Program </a:t>
            </a:r>
            <a:r>
              <a:rPr lang="pl-PL" sz="3000" b="1" dirty="0">
                <a:solidFill>
                  <a:srgbClr val="FF0000"/>
                </a:solidFill>
              </a:rPr>
              <a:t>ERASMUS +</a:t>
            </a:r>
          </a:p>
          <a:p>
            <a:pPr lvl="0" algn="ctr">
              <a:defRPr/>
            </a:pPr>
            <a:endParaRPr lang="pl-PL" sz="135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Kierownik Sekcji Mobilności Studenckiej i koordynator Uczelniany Programu Erasmus:</a:t>
            </a:r>
            <a:b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mgr Iwona Przyłęcka</a:t>
            </a:r>
            <a:endParaRPr lang="pl-PL" sz="16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endParaRPr lang="pl-PL" sz="16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r>
              <a:rPr lang="pl-PL" sz="165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Rekrutacja online: luty - marzec 2020 r.</a:t>
            </a:r>
          </a:p>
          <a:p>
            <a:pPr lvl="0" algn="ctr">
              <a:defRPr/>
            </a:pPr>
            <a:r>
              <a:rPr lang="pl-PL" sz="165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Semestr zimowy 2020/2021</a:t>
            </a:r>
          </a:p>
          <a:p>
            <a:pPr lvl="0" algn="ctr">
              <a:defRPr/>
            </a:pPr>
            <a:r>
              <a:rPr lang="pl-PL" sz="165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Semestr letni 2020/2021</a:t>
            </a:r>
          </a:p>
          <a:p>
            <a:pPr lvl="0" algn="ctr">
              <a:defRPr/>
            </a:pPr>
            <a:endParaRPr lang="pl-PL" sz="16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r>
              <a:rPr lang="pl-PL" sz="1650" b="1" dirty="0">
                <a:solidFill>
                  <a:srgbClr val="7030A0"/>
                </a:solidFill>
              </a:rPr>
              <a:t>Warunki:</a:t>
            </a:r>
          </a:p>
          <a:p>
            <a:pPr lvl="0" algn="ctr">
              <a:defRPr/>
            </a:pPr>
            <a:r>
              <a:rPr lang="pl-PL" sz="1650" b="1" dirty="0">
                <a:solidFill>
                  <a:srgbClr val="7030A0"/>
                </a:solidFill>
              </a:rPr>
              <a:t> średnia ocen 3,75</a:t>
            </a:r>
          </a:p>
          <a:p>
            <a:pPr lvl="0" algn="ctr">
              <a:defRPr/>
            </a:pPr>
            <a:r>
              <a:rPr lang="pl-PL" sz="1650" b="1" dirty="0">
                <a:solidFill>
                  <a:srgbClr val="7030A0"/>
                </a:solidFill>
              </a:rPr>
              <a:t> znajomość języka angielskiego</a:t>
            </a:r>
          </a:p>
          <a:p>
            <a:pPr lvl="0" algn="ctr">
              <a:defRPr/>
            </a:pPr>
            <a:endParaRPr lang="pl-PL" sz="16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r>
              <a:rPr lang="pl-PL" sz="165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http://www.erasmusplus.org.pl</a:t>
            </a:r>
            <a:r>
              <a:rPr lang="pl-PL" sz="165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/</a:t>
            </a:r>
            <a:endParaRPr lang="pl-PL" sz="16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9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899592" y="0"/>
            <a:ext cx="8244408" cy="51435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pl-PL" sz="3000" b="1" dirty="0" smtClean="0">
                <a:solidFill>
                  <a:srgbClr val="FF0000"/>
                </a:solidFill>
              </a:rPr>
              <a:t>Program </a:t>
            </a:r>
            <a:r>
              <a:rPr lang="pl-PL" sz="3000" b="1" dirty="0">
                <a:solidFill>
                  <a:srgbClr val="FF0000"/>
                </a:solidFill>
              </a:rPr>
              <a:t>ERASMUS +</a:t>
            </a:r>
          </a:p>
          <a:p>
            <a:pPr lvl="0" algn="ctr">
              <a:spcBef>
                <a:spcPts val="0"/>
              </a:spcBef>
              <a:defRPr/>
            </a:pPr>
            <a:endParaRPr lang="pl-PL" sz="8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spcBef>
                <a:spcPts val="0"/>
              </a:spcBef>
              <a:defRPr/>
            </a:pPr>
            <a:r>
              <a:rPr lang="pl-PL" sz="2000" b="1" dirty="0" smtClean="0">
                <a:solidFill>
                  <a:srgbClr val="7030A0"/>
                </a:solidFill>
              </a:rPr>
              <a:t>Miesięczne </a:t>
            </a:r>
            <a:r>
              <a:rPr lang="pl-PL" sz="2000" b="1" dirty="0">
                <a:solidFill>
                  <a:srgbClr val="7030A0"/>
                </a:solidFill>
              </a:rPr>
              <a:t>stawki </a:t>
            </a:r>
            <a:r>
              <a:rPr lang="pl-PL" sz="2000" b="1" dirty="0" smtClean="0">
                <a:solidFill>
                  <a:srgbClr val="7030A0"/>
                </a:solidFill>
              </a:rPr>
              <a:t>stypendium</a:t>
            </a:r>
          </a:p>
          <a:p>
            <a:pPr lvl="0">
              <a:defRPr/>
            </a:pPr>
            <a:r>
              <a:rPr lang="pl-PL" sz="1800" b="1" dirty="0" smtClean="0">
                <a:solidFill>
                  <a:srgbClr val="7030A0"/>
                </a:solidFill>
              </a:rPr>
              <a:t>I </a:t>
            </a:r>
            <a:r>
              <a:rPr lang="pl-PL" sz="1800" b="1" dirty="0">
                <a:solidFill>
                  <a:srgbClr val="7030A0"/>
                </a:solidFill>
              </a:rPr>
              <a:t>grupa krajów: </a:t>
            </a: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Austria, Belgia, Dania, Finlandia, Irlandia, Islandia, Lichtenstein, Luksemburg, Norwegia, Szwecja, Wielka Brytania – </a:t>
            </a:r>
            <a:r>
              <a:rPr lang="pl-PL" sz="1800" b="1" dirty="0">
                <a:solidFill>
                  <a:srgbClr val="FF0000"/>
                </a:solidFill>
              </a:rPr>
              <a:t>500 </a:t>
            </a:r>
            <a:r>
              <a:rPr lang="pl-PL" sz="1800" b="1" dirty="0" smtClean="0">
                <a:solidFill>
                  <a:srgbClr val="FF0000"/>
                </a:solidFill>
              </a:rPr>
              <a:t>Euro</a:t>
            </a:r>
          </a:p>
          <a:p>
            <a:pPr lvl="0">
              <a:spcBef>
                <a:spcPts val="0"/>
              </a:spcBef>
              <a:defRPr/>
            </a:pP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pl-PL" sz="1800" b="1" dirty="0">
                <a:solidFill>
                  <a:srgbClr val="7030A0"/>
                </a:solidFill>
              </a:rPr>
              <a:t>II grupa krajów</a:t>
            </a:r>
            <a:r>
              <a:rPr lang="pl-PL" sz="1800" b="1" dirty="0" smtClean="0">
                <a:solidFill>
                  <a:srgbClr val="7030A0"/>
                </a:solidFill>
              </a:rPr>
              <a:t>: </a:t>
            </a: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Cypr, Francja, Grecja, Hiszpania, Holandia, Litwa, Łotwa, Malta, Niemcy, Portugalia, Włochy  – </a:t>
            </a:r>
            <a:r>
              <a:rPr lang="pl-PL" sz="1800" b="1" dirty="0">
                <a:solidFill>
                  <a:srgbClr val="FF0000"/>
                </a:solidFill>
              </a:rPr>
              <a:t>450 Euro</a:t>
            </a:r>
            <a:br>
              <a:rPr lang="pl-PL" sz="1800" b="1" dirty="0">
                <a:solidFill>
                  <a:srgbClr val="FF0000"/>
                </a:solidFill>
              </a:rPr>
            </a:br>
            <a:endParaRPr lang="pl-PL" sz="18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pl-PL" sz="1800" b="1" dirty="0" smtClean="0">
                <a:solidFill>
                  <a:srgbClr val="7030A0"/>
                </a:solidFill>
              </a:rPr>
              <a:t>III </a:t>
            </a:r>
            <a:r>
              <a:rPr lang="pl-PL" sz="1800" b="1" dirty="0">
                <a:solidFill>
                  <a:srgbClr val="7030A0"/>
                </a:solidFill>
              </a:rPr>
              <a:t>grupa krajów: </a:t>
            </a: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Bułgaria, Chorwacja, Czechy, Estonia, Macedonia, Rumunia, Słowacja, Słowenia, Turcja, Węgry – </a:t>
            </a:r>
            <a:r>
              <a:rPr lang="pl-PL" sz="1800" b="1" dirty="0">
                <a:solidFill>
                  <a:srgbClr val="FF0000"/>
                </a:solidFill>
              </a:rPr>
              <a:t>400 </a:t>
            </a:r>
            <a:r>
              <a:rPr lang="pl-PL" sz="1800" b="1" dirty="0" smtClean="0">
                <a:solidFill>
                  <a:srgbClr val="FF0000"/>
                </a:solidFill>
              </a:rPr>
              <a:t>Euro</a:t>
            </a:r>
            <a:endParaRPr lang="pl-PL" sz="165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endParaRPr lang="pl-PL" sz="1800" b="1" dirty="0">
              <a:solidFill>
                <a:srgbClr val="00B050"/>
              </a:solidFill>
            </a:endParaRPr>
          </a:p>
          <a:p>
            <a:pPr lvl="0" algn="ctr">
              <a:defRPr/>
            </a:pP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Stypendium obliczane jest z dokładnością do jednego dnia, na podstawie wystawionego przez uczelnię przyjmującą zaświadczenia </a:t>
            </a:r>
            <a:r>
              <a:rPr lang="pl-PL" sz="1800" b="1" i="1" dirty="0" err="1">
                <a:solidFill>
                  <a:srgbClr val="00B050"/>
                </a:solidFill>
              </a:rPr>
              <a:t>Attendance</a:t>
            </a:r>
            <a:r>
              <a:rPr lang="pl-PL" sz="1800" b="1" i="1" dirty="0">
                <a:solidFill>
                  <a:srgbClr val="00B050"/>
                </a:solidFill>
              </a:rPr>
              <a:t> </a:t>
            </a:r>
            <a:r>
              <a:rPr lang="pl-PL" sz="1800" b="1" i="1" dirty="0" err="1">
                <a:solidFill>
                  <a:srgbClr val="00B050"/>
                </a:solidFill>
              </a:rPr>
              <a:t>Certificate</a:t>
            </a:r>
            <a:r>
              <a:rPr lang="pl-PL" sz="1800" b="1" i="1" dirty="0">
                <a:solidFill>
                  <a:srgbClr val="00B050"/>
                </a:solidFill>
              </a:rPr>
              <a:t>.</a:t>
            </a:r>
            <a:r>
              <a:rPr lang="pl-PL" sz="1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endParaRPr lang="pl-PL" sz="18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r>
              <a:rPr lang="pl-PL" sz="18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Wg </a:t>
            </a:r>
            <a:r>
              <a:rPr lang="pl-PL" sz="18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zasad programu Erasmus każdy miesiąc liczy się jako 30 dni.</a:t>
            </a:r>
            <a:endParaRPr lang="pl-PL" sz="165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algn="ctr">
              <a:defRPr/>
            </a:pPr>
            <a:endParaRPr lang="pl-PL" sz="1350" b="1" i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47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  <a:p>
            <a:pPr algn="ctr"/>
            <a:r>
              <a:rPr lang="pl-PL" altLang="pl-PL" sz="2400" b="1" dirty="0">
                <a:solidFill>
                  <a:srgbClr val="FF0000"/>
                </a:solidFill>
              </a:rPr>
              <a:t>Wirtualna Studencka Firma Konsultingowa</a:t>
            </a:r>
            <a:endParaRPr lang="pl-PL" sz="2400" b="1" dirty="0">
              <a:solidFill>
                <a:srgbClr val="FF0000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36965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1">
            <a:extLst>
              <a:ext uri="{FF2B5EF4-FFF2-40B4-BE49-F238E27FC236}">
                <a16:creationId xmlns:a16="http://schemas.microsoft.com/office/drawing/2014/main" id="{95ABDAB6-D33A-4533-95C4-697F81AA9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7522"/>
            <a:ext cx="9144000" cy="608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Obraz 2">
            <a:extLst>
              <a:ext uri="{FF2B5EF4-FFF2-40B4-BE49-F238E27FC236}">
                <a16:creationId xmlns:a16="http://schemas.microsoft.com/office/drawing/2014/main" id="{F000AEAC-4EBF-47E8-9ECA-A0F41BA5E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18" y="0"/>
            <a:ext cx="5516165" cy="43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0675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4EA8C29-6626-4BBF-BDCA-1A0CB70CA87C}"/>
              </a:ext>
            </a:extLst>
          </p:cNvPr>
          <p:cNvSpPr/>
          <p:nvPr/>
        </p:nvSpPr>
        <p:spPr>
          <a:xfrm>
            <a:off x="971600" y="0"/>
            <a:ext cx="8174394" cy="597694"/>
          </a:xfrm>
          <a:prstGeom prst="rect">
            <a:avLst/>
          </a:prstGeom>
          <a:solidFill>
            <a:srgbClr val="CF380F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Wirtualna Firma - REALNE SUKCESY !</a:t>
            </a:r>
            <a:endParaRPr lang="pl-PL" sz="27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Prostokąt 12">
            <a:extLst>
              <a:ext uri="{FF2B5EF4-FFF2-40B4-BE49-F238E27FC236}">
                <a16:creationId xmlns:a16="http://schemas.microsoft.com/office/drawing/2014/main" id="{CCD22F56-BBAD-49E0-BB45-E6A62DD4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39" y="665959"/>
            <a:ext cx="8174394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b="1" dirty="0">
                <a:solidFill>
                  <a:srgbClr val="7030A0"/>
                </a:solidFill>
              </a:rPr>
              <a:t>Wirtualna Studencka Firma </a:t>
            </a:r>
            <a:r>
              <a:rPr kumimoji="0" lang="pl-PL" altLang="pl-PL" b="1" dirty="0" smtClean="0">
                <a:solidFill>
                  <a:srgbClr val="7030A0"/>
                </a:solidFill>
              </a:rPr>
              <a:t>Konsultingowa - </a:t>
            </a:r>
            <a:r>
              <a:rPr kumimoji="0" lang="pl-PL" altLang="pl-PL" dirty="0"/>
              <a:t>odwzorowuje działania rzeczywistego podmiotu gospodarczego zajmującego się szeroko pojętym doradztwem dla firm z wielu branż. 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Firma działa w ramach Polskiej Centrali Firm Symulacyjnych CENSYM oraz Międzynarodowej Organizacji EUROPEN-PEN International, zrzeszającej firmy symulacyjne z całego świata.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Wirtualna Studencka Firma Konsultingowa </a:t>
            </a:r>
            <a:r>
              <a:rPr kumimoji="0" lang="pl-PL" altLang="pl-PL" b="1" dirty="0">
                <a:solidFill>
                  <a:srgbClr val="FF0000"/>
                </a:solidFill>
              </a:rPr>
              <a:t>V-Student Consulting Sp. z o.o. </a:t>
            </a:r>
          </a:p>
          <a:p>
            <a:pPr lvl="2" eaLnBrk="1" hangingPunct="1">
              <a:buClr>
                <a:srgbClr val="C62A10"/>
              </a:buClr>
              <a:buSzPct val="120000"/>
            </a:pPr>
            <a:r>
              <a:rPr kumimoji="0" lang="pl-PL" altLang="pl-PL" dirty="0"/>
              <a:t>świadczy usługi rzeczywistym podmiotom gospodarczym.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Opiekunami WSFK są władze uczelni oraz wykładowcy.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/>
              <a:t>W skład zarządu wchodzą studenci: Natalia </a:t>
            </a:r>
            <a:r>
              <a:rPr kumimoji="0" lang="pl-PL" altLang="pl-PL" dirty="0" err="1" smtClean="0"/>
              <a:t>Kołątaj</a:t>
            </a:r>
            <a:r>
              <a:rPr kumimoji="0" lang="pl-PL" altLang="pl-PL" dirty="0"/>
              <a:t>, Damian </a:t>
            </a:r>
            <a:r>
              <a:rPr kumimoji="0" lang="pl-PL" altLang="pl-PL" dirty="0" err="1"/>
              <a:t>Policht</a:t>
            </a:r>
            <a:r>
              <a:rPr kumimoji="0" lang="pl-PL" altLang="pl-PL" dirty="0"/>
              <a:t> oraz Patryk Prusinowski.</a:t>
            </a:r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endParaRPr kumimoji="0" lang="pl-PL" altLang="pl-PL" sz="800" dirty="0"/>
          </a:p>
          <a:p>
            <a:pPr lvl="1" algn="just" eaLnBrk="1" hangingPunct="1">
              <a:buClr>
                <a:srgbClr val="C62A10"/>
              </a:buClr>
              <a:buSzPct val="120000"/>
              <a:buFont typeface="Wingdings" panose="05000000000000000000" pitchFamily="2" charset="2"/>
              <a:buChar char="Ø"/>
            </a:pPr>
            <a:r>
              <a:rPr kumimoji="0" lang="pl-PL" altLang="pl-PL" dirty="0">
                <a:solidFill>
                  <a:srgbClr val="FF0000"/>
                </a:solidFill>
              </a:rPr>
              <a:t>Kontakt: Facebook Wirtualna Studencka Firma Konsultingowa, mail: </a:t>
            </a:r>
            <a:r>
              <a:rPr kumimoji="0" lang="pl-PL" altLang="pl-PL" b="1" dirty="0" smtClean="0">
                <a:solidFill>
                  <a:srgbClr val="FF0000"/>
                </a:solidFill>
              </a:rPr>
              <a:t>vsc.ezit@gmail.com</a:t>
            </a:r>
            <a:endParaRPr kumimoji="0" lang="pl-PL" alt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5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Rybicka\Desktop\szlachetna paczka dł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0" y="24412"/>
            <a:ext cx="6936465" cy="16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ybicka\Desktop\co robi wolontarius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35646"/>
            <a:ext cx="64087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1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7030A0"/>
                </a:solidFill>
              </a:rPr>
              <a:t>Menedżerowie kierunków</a:t>
            </a:r>
            <a:endParaRPr lang="pl-PL" sz="3200" dirty="0">
              <a:solidFill>
                <a:srgbClr val="7030A0"/>
              </a:solidFill>
            </a:endParaRPr>
          </a:p>
          <a:p>
            <a:endParaRPr lang="pl-PL" sz="800" i="1" dirty="0" smtClean="0"/>
          </a:p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Ekonomia </a:t>
            </a:r>
            <a:r>
              <a:rPr lang="pl-PL" i="1" dirty="0">
                <a:solidFill>
                  <a:srgbClr val="FF0000"/>
                </a:solidFill>
              </a:rPr>
              <a:t>Biznesu i </a:t>
            </a:r>
            <a:r>
              <a:rPr lang="pl-PL" i="1" dirty="0" smtClean="0">
                <a:solidFill>
                  <a:srgbClr val="FF0000"/>
                </a:solidFill>
              </a:rPr>
              <a:t>Finanse </a:t>
            </a:r>
            <a:r>
              <a:rPr lang="pl-PL" i="1" dirty="0" smtClean="0"/>
              <a:t>- dr </a:t>
            </a:r>
            <a:r>
              <a:rPr lang="pl-PL" i="1" dirty="0"/>
              <a:t>Aneta Rybicka </a:t>
            </a:r>
            <a:endParaRPr lang="pl-PL" dirty="0"/>
          </a:p>
          <a:p>
            <a:pPr algn="just"/>
            <a:endParaRPr lang="pl-PL" sz="1000" i="1" dirty="0" smtClean="0">
              <a:solidFill>
                <a:srgbClr val="FF0000"/>
              </a:solidFill>
            </a:endParaRPr>
          </a:p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Zarządzanie </a:t>
            </a:r>
            <a:r>
              <a:rPr lang="pl-PL" i="1" dirty="0">
                <a:solidFill>
                  <a:srgbClr val="FF0000"/>
                </a:solidFill>
              </a:rPr>
              <a:t>w nowoczesnej </a:t>
            </a:r>
            <a:r>
              <a:rPr lang="pl-PL" i="1" dirty="0" smtClean="0">
                <a:solidFill>
                  <a:srgbClr val="FF0000"/>
                </a:solidFill>
              </a:rPr>
              <a:t>gospodarce </a:t>
            </a:r>
            <a:r>
              <a:rPr lang="pl-PL" i="1" dirty="0" smtClean="0"/>
              <a:t>- dr </a:t>
            </a:r>
            <a:r>
              <a:rPr lang="pl-PL" i="1" dirty="0"/>
              <a:t>Tomasz </a:t>
            </a:r>
            <a:r>
              <a:rPr lang="pl-PL" i="1" dirty="0" smtClean="0"/>
              <a:t>Brzozowski</a:t>
            </a:r>
          </a:p>
          <a:p>
            <a:pPr algn="just"/>
            <a:endParaRPr lang="pl-PL" sz="1000" i="1" dirty="0" smtClean="0">
              <a:solidFill>
                <a:srgbClr val="FF0000"/>
              </a:solidFill>
            </a:endParaRPr>
          </a:p>
          <a:p>
            <a:pPr algn="just"/>
            <a:r>
              <a:rPr lang="pl-PL" i="1" dirty="0" smtClean="0">
                <a:solidFill>
                  <a:srgbClr val="FF0000"/>
                </a:solidFill>
              </a:rPr>
              <a:t>Turystyka</a:t>
            </a:r>
            <a:r>
              <a:rPr lang="pl-PL" i="1" dirty="0" smtClean="0"/>
              <a:t> - dr </a:t>
            </a:r>
            <a:r>
              <a:rPr lang="pl-PL" i="1" dirty="0"/>
              <a:t>Piotr </a:t>
            </a:r>
            <a:r>
              <a:rPr lang="pl-PL" i="1" dirty="0" smtClean="0"/>
              <a:t>Zawadzki </a:t>
            </a:r>
            <a:endParaRPr lang="pl-PL" dirty="0"/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Rybicka\Desktop\szlachetna paczka dł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0" y="24412"/>
            <a:ext cx="8124090" cy="13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ybicka\Desktop\5 rzecz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4153"/>
            <a:ext cx="583363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76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Rybicka\Desktop\szlachetna paczka dłu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0" y="24412"/>
            <a:ext cx="8124090" cy="132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ybicka\Desktop\5 krokó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4322"/>
            <a:ext cx="5143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tekstu 1"/>
          <p:cNvSpPr txBox="1">
            <a:spLocks/>
          </p:cNvSpPr>
          <p:nvPr/>
        </p:nvSpPr>
        <p:spPr>
          <a:xfrm>
            <a:off x="5370963" y="2656999"/>
            <a:ext cx="3608784" cy="1355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000" b="1" dirty="0" smtClean="0">
              <a:solidFill>
                <a:srgbClr val="FF0000"/>
              </a:solidFill>
            </a:endParaRPr>
          </a:p>
          <a:p>
            <a:pPr algn="ctr"/>
            <a:r>
              <a:rPr lang="pl-PL" altLang="pl-PL" sz="2400" b="1" dirty="0" smtClean="0">
                <a:solidFill>
                  <a:srgbClr val="FF0000"/>
                </a:solidFill>
              </a:rPr>
              <a:t>Kontakt</a:t>
            </a:r>
          </a:p>
          <a:p>
            <a:pPr algn="ctr"/>
            <a:r>
              <a:rPr lang="pl-PL" altLang="pl-PL" sz="2400" b="1" dirty="0" smtClean="0">
                <a:solidFill>
                  <a:srgbClr val="FF0000"/>
                </a:solidFill>
              </a:rPr>
              <a:t>Dr Aneta Rybicka</a:t>
            </a:r>
          </a:p>
          <a:p>
            <a:pPr algn="ctr"/>
            <a:r>
              <a:rPr lang="pl-PL" altLang="pl-PL" sz="2400" b="1" dirty="0" smtClean="0">
                <a:solidFill>
                  <a:srgbClr val="FF0000"/>
                </a:solidFill>
              </a:rPr>
              <a:t>Leader Rejonu Jelenia Góra</a:t>
            </a:r>
          </a:p>
          <a:p>
            <a:pPr algn="ctr"/>
            <a:r>
              <a:rPr lang="pl-PL" altLang="pl-PL" sz="2400" b="1">
                <a:solidFill>
                  <a:srgbClr val="FF0000"/>
                </a:solidFill>
              </a:rPr>
              <a:t>a</a:t>
            </a:r>
            <a:r>
              <a:rPr lang="pl-PL" altLang="pl-PL" sz="2400" b="1" smtClean="0">
                <a:solidFill>
                  <a:srgbClr val="FF0000"/>
                </a:solidFill>
              </a:rPr>
              <a:t>neta.rybicka@wp.pl</a:t>
            </a:r>
            <a:endParaRPr lang="pl-PL" altLang="pl-PL" sz="2400" b="1" dirty="0" smtClean="0">
              <a:solidFill>
                <a:srgbClr val="FF0000"/>
              </a:solidFill>
            </a:endParaRP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02539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endParaRPr lang="pl-PL" sz="4000" b="1" dirty="0" smtClean="0">
              <a:solidFill>
                <a:srgbClr val="FF0000"/>
              </a:solidFill>
            </a:endParaRPr>
          </a:p>
          <a:p>
            <a:pPr algn="ctr"/>
            <a:endParaRPr lang="pl-PL" sz="40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KOŁA NAUKOWE</a:t>
            </a:r>
            <a:endParaRPr lang="pl-PL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18021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eritum-logo-bez_t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775" y="2614454"/>
            <a:ext cx="2332094" cy="233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824189" y="843729"/>
            <a:ext cx="5709463" cy="108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Koło Naukowe </a:t>
            </a:r>
            <a:r>
              <a:rPr lang="pl-PL" sz="1613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„Meritum” </a:t>
            </a:r>
            <a:r>
              <a:rPr lang="pl-PL" sz="16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stwarza dogodne warunki do wszechstronnego rozwoju studentom pragnącym czegoś więcej, niż tylko sucha akademicka wiedza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544781" y="2252776"/>
            <a:ext cx="4659353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spc="38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Opiekun: </a:t>
            </a:r>
            <a:r>
              <a:rPr lang="pl-PL" altLang="en-US" sz="1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prof. UE dr hab. Agnieszka Sokołowska-</a:t>
            </a:r>
            <a:r>
              <a:rPr lang="pl-PL" altLang="en-US" sz="15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Durkalec</a:t>
            </a:r>
            <a:endParaRPr lang="pl-PL" sz="1500" spc="38" dirty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04376" y="2668563"/>
            <a:ext cx="1931555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b="1" spc="38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Prezes: Jakub Demski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87" y="3486112"/>
            <a:ext cx="294389" cy="294389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565670" y="3809660"/>
            <a:ext cx="236122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171598@student.ue.wroc.pl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5569" b="-8886"/>
          <a:stretch/>
        </p:blipFill>
        <p:spPr>
          <a:xfrm>
            <a:off x="2599087" y="4174663"/>
            <a:ext cx="290940" cy="300083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1405049" y="2976916"/>
            <a:ext cx="273020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l-P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Kontakt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2235283" y="4587478"/>
            <a:ext cx="1018549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l-PL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501406258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411760" y="231682"/>
            <a:ext cx="6248488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l-PL" sz="4400" spc="38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Przejdźmy do… </a:t>
            </a:r>
            <a:r>
              <a:rPr lang="pl-PL" sz="4400" b="1" i="1" spc="38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Meritum!</a:t>
            </a:r>
          </a:p>
        </p:txBody>
      </p:sp>
    </p:spTree>
    <p:extLst>
      <p:ext uri="{BB962C8B-B14F-4D97-AF65-F5344CB8AC3E}">
        <p14:creationId xmlns:p14="http://schemas.microsoft.com/office/powerpoint/2010/main" val="22778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 descr="Logo 2 a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85" y="1"/>
            <a:ext cx="2753915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ymbol zastępczy zawartości 5"/>
          <p:cNvSpPr txBox="1">
            <a:spLocks/>
          </p:cNvSpPr>
          <p:nvPr/>
        </p:nvSpPr>
        <p:spPr bwMode="auto">
          <a:xfrm>
            <a:off x="1143000" y="1221581"/>
            <a:ext cx="3725466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pl-PL" altLang="pl-PL" sz="1350" b="1">
                <a:latin typeface="Arial" panose="020B0604020202020204" pitchFamily="34" charset="0"/>
              </a:rPr>
              <a:t>Koło Naukowe „Finansista”</a:t>
            </a:r>
            <a:r>
              <a:rPr lang="pl-PL" altLang="pl-PL" sz="1350">
                <a:latin typeface="Arial" panose="020B0604020202020204" pitchFamily="34" charset="0"/>
              </a:rPr>
              <a:t> działa przy Katedrze Finansów i Rachunkowości</a:t>
            </a:r>
          </a:p>
          <a:p>
            <a:endParaRPr lang="pl-PL" altLang="pl-PL" sz="1350">
              <a:latin typeface="Arial" panose="020B0604020202020204" pitchFamily="34" charset="0"/>
            </a:endParaRPr>
          </a:p>
          <a:p>
            <a:r>
              <a:rPr lang="pl-PL" altLang="pl-PL" sz="1350">
                <a:latin typeface="Arial" panose="020B0604020202020204" pitchFamily="34" charset="0"/>
              </a:rPr>
              <a:t>Opiekunami koła są </a:t>
            </a:r>
            <a:r>
              <a:rPr lang="pl-PL" altLang="pl-PL" sz="1350" b="1">
                <a:latin typeface="Arial" panose="020B0604020202020204" pitchFamily="34" charset="0"/>
              </a:rPr>
              <a:t>dr</a:t>
            </a:r>
            <a:r>
              <a:rPr lang="pl-PL" altLang="pl-PL" sz="1350">
                <a:latin typeface="Arial" panose="020B0604020202020204" pitchFamily="34" charset="0"/>
              </a:rPr>
              <a:t> </a:t>
            </a:r>
            <a:r>
              <a:rPr lang="pl-PL" altLang="pl-PL" sz="1350" b="1">
                <a:latin typeface="Arial" panose="020B0604020202020204" pitchFamily="34" charset="0"/>
              </a:rPr>
              <a:t>Małgorzata Solarz</a:t>
            </a:r>
            <a:r>
              <a:rPr lang="pl-PL" altLang="pl-PL" sz="1350">
                <a:latin typeface="Arial" panose="020B0604020202020204" pitchFamily="34" charset="0"/>
              </a:rPr>
              <a:t> oraz </a:t>
            </a:r>
            <a:r>
              <a:rPr lang="pl-PL" altLang="pl-PL" sz="1350" b="1">
                <a:latin typeface="Arial" panose="020B0604020202020204" pitchFamily="34" charset="0"/>
              </a:rPr>
              <a:t>dr Wojciech Krawiec</a:t>
            </a:r>
          </a:p>
          <a:p>
            <a:endParaRPr lang="pl-PL" altLang="pl-PL" sz="1350" b="1">
              <a:latin typeface="Arial" panose="020B0604020202020204" pitchFamily="34" charset="0"/>
            </a:endParaRPr>
          </a:p>
          <a:p>
            <a:r>
              <a:rPr lang="pl-PL" altLang="pl-PL" sz="1350">
                <a:latin typeface="Arial" panose="020B0604020202020204" pitchFamily="34" charset="0"/>
              </a:rPr>
              <a:t>Koło Naukowe „Finansista” umożliwia studentom </a:t>
            </a:r>
            <a:r>
              <a:rPr lang="pl-PL" altLang="pl-PL" sz="1350" b="1">
                <a:latin typeface="Arial" panose="020B0604020202020204" pitchFamily="34" charset="0"/>
              </a:rPr>
              <a:t>rozwijanie swoich zainteresowań</a:t>
            </a:r>
            <a:r>
              <a:rPr lang="pl-PL" altLang="pl-PL" sz="1350">
                <a:latin typeface="Arial" panose="020B0604020202020204" pitchFamily="34" charset="0"/>
              </a:rPr>
              <a:t> z zakresu finansów, bankowości oraz rachunkowości.</a:t>
            </a:r>
          </a:p>
          <a:p>
            <a:pPr>
              <a:buFontTx/>
              <a:buNone/>
            </a:pPr>
            <a:endParaRPr lang="pl-PL" altLang="pl-PL" sz="1350">
              <a:latin typeface="Arial" panose="020B0604020202020204" pitchFamily="34" charset="0"/>
            </a:endParaRPr>
          </a:p>
        </p:txBody>
      </p:sp>
      <p:sp>
        <p:nvSpPr>
          <p:cNvPr id="10244" name="Symbol zastępczy zawartości 5"/>
          <p:cNvSpPr txBox="1">
            <a:spLocks/>
          </p:cNvSpPr>
          <p:nvPr/>
        </p:nvSpPr>
        <p:spPr bwMode="auto">
          <a:xfrm>
            <a:off x="5409010" y="951310"/>
            <a:ext cx="2591990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822325" indent="-255588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Tx/>
              <a:buNone/>
            </a:pPr>
            <a:endParaRPr lang="pl-PL" altLang="pl-PL" sz="1350">
              <a:latin typeface="Arial" panose="020B0604020202020204" pitchFamily="34" charset="0"/>
            </a:endParaRPr>
          </a:p>
          <a:p>
            <a:r>
              <a:rPr lang="pl-PL" altLang="pl-PL" sz="1350" b="1">
                <a:latin typeface="Arial" panose="020B0604020202020204" pitchFamily="34" charset="0"/>
              </a:rPr>
              <a:t>Cele Koła Naukowego </a:t>
            </a:r>
            <a:r>
              <a:rPr lang="pl-PL" altLang="pl-PL" sz="1350">
                <a:latin typeface="Arial" panose="020B0604020202020204" pitchFamily="34" charset="0"/>
              </a:rPr>
              <a:t>realizowane są poprzez: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regularne </a:t>
            </a:r>
            <a:r>
              <a:rPr lang="pl-PL" altLang="pl-PL" sz="1350" b="1">
                <a:latin typeface="Arial" panose="020B0604020202020204" pitchFamily="34" charset="0"/>
              </a:rPr>
              <a:t>spotkania</a:t>
            </a:r>
            <a:r>
              <a:rPr lang="pl-PL" altLang="pl-PL" sz="1350">
                <a:latin typeface="Arial" panose="020B0604020202020204" pitchFamily="34" charset="0"/>
              </a:rPr>
              <a:t> Członków koła, 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spotkania z praktykami, 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udział w konferencjach                      i seminariach,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pl-PL" altLang="pl-PL" sz="1350">
                <a:latin typeface="Arial" panose="020B0604020202020204" pitchFamily="34" charset="0"/>
              </a:rPr>
              <a:t>aktywną </a:t>
            </a:r>
            <a:r>
              <a:rPr lang="pl-PL" altLang="pl-PL" sz="1350" b="1">
                <a:latin typeface="Arial" panose="020B0604020202020204" pitchFamily="34" charset="0"/>
              </a:rPr>
              <a:t>współpracę</a:t>
            </a:r>
            <a:r>
              <a:rPr lang="pl-PL" altLang="pl-PL" sz="1350">
                <a:latin typeface="Arial" panose="020B0604020202020204" pitchFamily="34" charset="0"/>
              </a:rPr>
              <a:t> ze Stowarzyszeniem Księgowych w Polsce</a:t>
            </a:r>
          </a:p>
          <a:p>
            <a:pPr lvl="1">
              <a:spcBef>
                <a:spcPts val="300"/>
              </a:spcBef>
              <a:buSzPct val="68000"/>
              <a:buFont typeface="Wingdings 3" panose="05040102010807070707" pitchFamily="18" charset="2"/>
              <a:buChar char=""/>
            </a:pPr>
            <a:endParaRPr lang="pl-PL" altLang="pl-PL" sz="1350">
              <a:latin typeface="Arial" panose="020B0604020202020204" pitchFamily="34" charset="0"/>
            </a:endParaRPr>
          </a:p>
        </p:txBody>
      </p:sp>
      <p:sp>
        <p:nvSpPr>
          <p:cNvPr id="10245" name="Prostokąt 8"/>
          <p:cNvSpPr>
            <a:spLocks noChangeArrowheads="1"/>
          </p:cNvSpPr>
          <p:nvPr/>
        </p:nvSpPr>
        <p:spPr bwMode="auto">
          <a:xfrm>
            <a:off x="4976812" y="4326731"/>
            <a:ext cx="30241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1350" b="1" i="1">
                <a:solidFill>
                  <a:srgbClr val="000000"/>
                </a:solidFill>
                <a:latin typeface="Stencil Std" pitchFamily="82" charset="0"/>
              </a:rPr>
              <a:t>Koło jest dla studentów, a nie studenci dla Koła!</a:t>
            </a:r>
          </a:p>
        </p:txBody>
      </p:sp>
      <p:sp>
        <p:nvSpPr>
          <p:cNvPr id="10246" name="Symbol zastępczy zawartości 5"/>
          <p:cNvSpPr txBox="1">
            <a:spLocks/>
          </p:cNvSpPr>
          <p:nvPr/>
        </p:nvSpPr>
        <p:spPr bwMode="auto">
          <a:xfrm>
            <a:off x="1143000" y="4056460"/>
            <a:ext cx="4266010" cy="9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pl-PL" sz="1500" b="1">
                <a:latin typeface="Arial" panose="020B0604020202020204" pitchFamily="34" charset="0"/>
              </a:rPr>
              <a:t>Dołącz do nas!</a:t>
            </a:r>
          </a:p>
          <a:p>
            <a:pPr>
              <a:buFontTx/>
              <a:buNone/>
            </a:pPr>
            <a:r>
              <a:rPr lang="pl-PL" altLang="pl-PL" sz="1500" b="1">
                <a:latin typeface="Arial" panose="020B0604020202020204" pitchFamily="34" charset="0"/>
              </a:rPr>
              <a:t>Prezes Koła: Agnieszka Wis, </a:t>
            </a:r>
          </a:p>
          <a:p>
            <a:pPr>
              <a:buFontTx/>
              <a:buNone/>
            </a:pPr>
            <a:r>
              <a:rPr lang="pl-PL" altLang="pl-PL" sz="1500" b="1">
                <a:latin typeface="Arial" panose="020B0604020202020204" pitchFamily="34" charset="0"/>
              </a:rPr>
              <a:t>Kontakt i zapisy: </a:t>
            </a:r>
            <a:r>
              <a:rPr lang="pl-PL" altLang="pl-PL" sz="1500">
                <a:latin typeface="Arial" panose="020B0604020202020204" pitchFamily="34" charset="0"/>
              </a:rPr>
              <a:t>Agnieszka.Wis@ue.wroc.pl</a:t>
            </a:r>
          </a:p>
        </p:txBody>
      </p:sp>
      <p:pic>
        <p:nvPicPr>
          <p:cNvPr id="10247" name="Obraz 3" descr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1" y="169069"/>
            <a:ext cx="1714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48" name="Picture 19" descr="MC90043983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66" y="2112169"/>
            <a:ext cx="1702594" cy="17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1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470"/>
            <a:ext cx="7982856" cy="500502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26696" y="0"/>
            <a:ext cx="7799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OPIEKUN: 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Piotr Zawadzki                 </a:t>
            </a:r>
            <a:r>
              <a:rPr lang="pl-PL" sz="2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PREZES: </a:t>
            </a:r>
            <a: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Agnieszka Truszkowska</a:t>
            </a:r>
            <a:br>
              <a:rPr lang="pl-P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7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71600" y="1"/>
            <a:ext cx="8172400" cy="5092030"/>
          </a:xfrm>
          <a:prstGeom prst="rect">
            <a:avLst/>
          </a:prstGeom>
          <a:ln/>
        </p:spPr>
        <p:txBody>
          <a:bodyPr vert="horz" lIns="91440" tIns="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034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361" dirty="0" smtClean="0">
                <a:cs typeface="Times New Roman" panose="02020603050405020304" pitchFamily="18" charset="0"/>
              </a:rPr>
              <a:t> </a:t>
            </a:r>
            <a:r>
              <a:rPr lang="pl-PL" altLang="pl-PL" sz="1497" dirty="0" smtClean="0">
                <a:cs typeface="Times New Roman" panose="02020603050405020304" pitchFamily="18" charset="0"/>
              </a:rPr>
              <a:t> Koło Naukowe </a:t>
            </a:r>
          </a:p>
          <a:p>
            <a:pPr indent="-22034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97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SJO – Strefa Języków Obcych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6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składa się z dwóch sekcji: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pl-PL" altLang="pl-PL" sz="1400" dirty="0" smtClean="0">
                <a:solidFill>
                  <a:srgbClr val="00008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sekcja translacyjna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(tłumaczeniowa) – opiekun mgr Magdalena </a:t>
            </a:r>
            <a:r>
              <a:rPr lang="pl-PL" altLang="pl-PL" sz="1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Mucowska</a:t>
            </a:r>
            <a:endParaRPr lang="pl-PL" altLang="pl-PL" sz="14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  <a:hlinkClick r:id="rId2"/>
              </a:rPr>
              <a:t>magdalena.mucowska@ue.wroc.pl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      </a:t>
            </a:r>
            <a:r>
              <a:rPr lang="pl-PL" altLang="pl-PL" sz="1400" dirty="0" smtClean="0">
                <a:solidFill>
                  <a:srgbClr val="00008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sekcja dydaktyczna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– opiekun mgr Iwona </a:t>
            </a:r>
            <a:r>
              <a:rPr lang="pl-PL" altLang="pl-PL" sz="1400" dirty="0" err="1" smtClean="0">
                <a:latin typeface="Times New Roman" panose="02020603050405020304" pitchFamily="18" charset="0"/>
                <a:cs typeface="Calibri" panose="020F0502020204030204" pitchFamily="34" charset="0"/>
              </a:rPr>
              <a:t>Bożydaj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-Jankowska (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  <a:hlinkClick r:id="rId3"/>
              </a:rPr>
              <a:t>iwona.bozydaj-jankowska@ue.wroc.pl</a:t>
            </a: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311079" indent="-142578" algn="just">
              <a:lnSpc>
                <a:spcPct val="150000"/>
              </a:lnSpc>
              <a:spcAft>
                <a:spcPts val="970"/>
              </a:spcAft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Wiodące cele Koła to trening translatorski oraz organizacja samokształcenia językowego.</a:t>
            </a:r>
          </a:p>
          <a:p>
            <a:pPr marL="685885" lvl="2" indent="0">
              <a:buSzPct val="45000"/>
              <a:buNone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Działalność Koła obejmuje: 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doskonalenie umiejętności tłumaczenia oryginalnych tekstów z zakresu ogólnego i ekonomicznego języka angielskiego,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interpretację materiałów i publikacji anglojęzycznych, wykorzystywanych do pisania pracy licencjackiej i magisterskiej,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przygotowanie do egzaminu na certyfikat z języka biznesu,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rozwiązywanie problemów językowych, zarówno z zakresu ogólnego, jak i specjalistycznego języka biznesu,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konwersacje w oparciu o teksty z ekonomicznych czasopism anglojęzycznych, 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opracowywanie CV i listów motywacyjnych według standardów przyjętych w Unii Europejskiej,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przygotowanie do rozmowy kwalifikacyjnej o pracę prowadzonej w języku angielskim,</a:t>
            </a:r>
          </a:p>
          <a:p>
            <a:pPr marL="881390" lvl="2" indent="-195505">
              <a:buSzPct val="45000"/>
              <a:buFont typeface="Wingdings" panose="05000000000000000000" pitchFamily="2" charset="2"/>
              <a:buChar char=""/>
              <a:tabLst>
                <a:tab pos="492542" algn="l"/>
                <a:tab pos="985083" algn="l"/>
                <a:tab pos="1477625" algn="l"/>
                <a:tab pos="1970166" algn="l"/>
                <a:tab pos="2462708" algn="l"/>
                <a:tab pos="2955249" algn="l"/>
                <a:tab pos="3447791" algn="l"/>
                <a:tab pos="3940332" algn="l"/>
                <a:tab pos="4432874" algn="l"/>
                <a:tab pos="4925416" algn="l"/>
                <a:tab pos="5417957" algn="l"/>
                <a:tab pos="5910499" algn="l"/>
              </a:tabLst>
            </a:pPr>
            <a:r>
              <a:rPr lang="pl-PL" altLang="pl-PL" sz="1400" b="1" dirty="0" smtClean="0">
                <a:latin typeface="Times New Roman" panose="02020603050405020304" pitchFamily="18" charset="0"/>
                <a:cs typeface="Calibri" panose="020F0502020204030204" pitchFamily="34" charset="0"/>
              </a:rPr>
              <a:t> doskonalenie umiejętności interpersonalnych.</a:t>
            </a:r>
            <a:endParaRPr lang="pl-PL" altLang="pl-PL" sz="1400" dirty="0" smtClean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478"/>
            <a:ext cx="3672386" cy="12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E71FFAF-1BEE-8E4A-AA09-1B62A2FEB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6" y="0"/>
            <a:ext cx="4484594" cy="299018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32C1CD-6D0E-0A4A-BB02-94FC94DB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69627" cy="115980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B67B65F-A4D2-0343-9DDA-D456FC6B2A26}"/>
              </a:ext>
            </a:extLst>
          </p:cNvPr>
          <p:cNvSpPr txBox="1"/>
          <p:nvPr/>
        </p:nvSpPr>
        <p:spPr>
          <a:xfrm>
            <a:off x="211792" y="2296759"/>
            <a:ext cx="5456144" cy="2839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r>
              <a:rPr lang="pl-PL" sz="1500" b="1" dirty="0"/>
              <a:t>Przedmiot działalności</a:t>
            </a:r>
            <a:r>
              <a:rPr lang="pl-PL" sz="1500" dirty="0"/>
              <a:t>:</a:t>
            </a:r>
          </a:p>
          <a:p>
            <a:r>
              <a:rPr lang="pl-PL" sz="1500" dirty="0"/>
              <a:t>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Wykonywanie badań ankietowych,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Analizy sektorowe,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500" dirty="0"/>
              <a:t>Audyty systemów logistycznych, 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Tworzenie wskaźników dedykowanych logistycznej obsłudze klienta,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Współpraca i wymiana doświadczeń z innymi Kołami Naukowymi, 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Udział w projektach i badaniach naukowych,</a:t>
            </a:r>
          </a:p>
          <a:p>
            <a:pPr marL="640556" indent="-250031">
              <a:buFont typeface="Arial" panose="020B0604020202020204" pitchFamily="34" charset="0"/>
              <a:buChar char="•"/>
            </a:pPr>
            <a:r>
              <a:rPr lang="pl-PL" sz="1500" dirty="0"/>
              <a:t>Udział w konferencjach i sympozjach naukowych oraz festiwalach nauki.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4E6E8AD-7CEE-6245-96E8-E4B79D8F1307}"/>
              </a:ext>
            </a:extLst>
          </p:cNvPr>
          <p:cNvSpPr txBox="1"/>
          <p:nvPr/>
        </p:nvSpPr>
        <p:spPr>
          <a:xfrm>
            <a:off x="211791" y="1249270"/>
            <a:ext cx="4800600" cy="992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816479" hangingPunct="0"/>
            <a:r>
              <a:rPr lang="pl-PL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Opiekun</a:t>
            </a: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28625" indent="-428625" defTabSz="816479" hangingPunct="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Anna Baraniecka</a:t>
            </a:r>
          </a:p>
          <a:p>
            <a:pPr marL="428625" indent="-428625" defTabSz="816479" hangingPunct="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Jakub Marcinkowski</a:t>
            </a:r>
          </a:p>
          <a:p>
            <a:pPr defTabSz="816479" hangingPunct="0"/>
            <a:r>
              <a:rPr lang="pl-PL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Prezes</a:t>
            </a:r>
            <a:r>
              <a:rPr lang="pl-PL" sz="1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l-PL" sz="15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vacat</a:t>
            </a:r>
            <a:endParaRPr lang="pl-PL"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A6156CA-C9A3-6842-A661-522F9D6A8A22}"/>
              </a:ext>
            </a:extLst>
          </p:cNvPr>
          <p:cNvSpPr txBox="1"/>
          <p:nvPr/>
        </p:nvSpPr>
        <p:spPr>
          <a:xfrm>
            <a:off x="6463684" y="4443499"/>
            <a:ext cx="2580744" cy="6924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r" defTabSz="816479" hangingPunct="0"/>
            <a:r>
              <a:rPr lang="pl-PL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Kontakt</a:t>
            </a:r>
            <a:r>
              <a:rPr lang="pl-PL"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r" defTabSz="816479" hangingPunct="0"/>
            <a:r>
              <a:rPr lang="pl-PL" sz="13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3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anna.baraniecka@ue.wroc.pl</a:t>
            </a:r>
            <a:endParaRPr lang="pl-PL"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 defTabSz="816479" hangingPunct="0"/>
            <a:r>
              <a:rPr lang="pl-PL" sz="135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jakub.marcinkowski@ue.wroc.pl</a:t>
            </a:r>
            <a:endParaRPr lang="pl-PL"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8E6479F-98F1-1646-862B-339A261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9" y="2964562"/>
            <a:ext cx="1909481" cy="143211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DA8B2507-D8AE-DF49-881C-54E40661E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43" y="2964562"/>
            <a:ext cx="1909482" cy="14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376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Samorząd Studencki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55526"/>
            <a:ext cx="741682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42" y="541529"/>
            <a:ext cx="1440000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79" y="541529"/>
            <a:ext cx="144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6" y="541529"/>
            <a:ext cx="1440000" cy="21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0135" y="2914650"/>
            <a:ext cx="1653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Szymon Dunaj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Samorządu Studentów 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Jeleniej Górze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306" y="2914651"/>
            <a:ext cx="1614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 Nowicki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V-ce Przewodniczący 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Samorządu Studentów 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Jeleniej Górze </a:t>
            </a:r>
          </a:p>
          <a:p>
            <a:pPr algn="ctr"/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3969" y="2914651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Nikoletta Budziar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Rzecznik Praw Studenta</a:t>
            </a:r>
          </a:p>
          <a:p>
            <a:pPr algn="ct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Jeleniej Górze</a:t>
            </a:r>
          </a:p>
        </p:txBody>
      </p:sp>
    </p:spTree>
    <p:extLst>
      <p:ext uri="{BB962C8B-B14F-4D97-AF65-F5344CB8AC3E}">
        <p14:creationId xmlns:p14="http://schemas.microsoft.com/office/powerpoint/2010/main" val="1509133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23478"/>
            <a:ext cx="8100392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4400" dirty="0" smtClean="0">
                <a:solidFill>
                  <a:srgbClr val="FF0000"/>
                </a:solidFill>
              </a:rPr>
              <a:t>Prodziekan Filii</a:t>
            </a:r>
          </a:p>
          <a:p>
            <a:pPr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dr </a:t>
            </a:r>
            <a:r>
              <a:rPr lang="pl-PL" sz="2400" dirty="0">
                <a:solidFill>
                  <a:srgbClr val="FF0000"/>
                </a:solidFill>
              </a:rPr>
              <a:t>hab. Robert Kurek, prof. </a:t>
            </a:r>
            <a:r>
              <a:rPr lang="pl-PL" sz="2400" dirty="0" smtClean="0">
                <a:solidFill>
                  <a:srgbClr val="FF0000"/>
                </a:solidFill>
              </a:rPr>
              <a:t>UE</a:t>
            </a:r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400" dirty="0" smtClean="0">
                <a:solidFill>
                  <a:srgbClr val="00B050"/>
                </a:solidFill>
              </a:rPr>
              <a:t>B</a:t>
            </a:r>
            <a:r>
              <a:rPr lang="pt-BR" sz="2400" dirty="0" smtClean="0">
                <a:solidFill>
                  <a:srgbClr val="00B050"/>
                </a:solidFill>
              </a:rPr>
              <a:t>ud</a:t>
            </a:r>
            <a:r>
              <a:rPr lang="pt-BR" sz="2400" dirty="0">
                <a:solidFill>
                  <a:srgbClr val="00B050"/>
                </a:solidFill>
              </a:rPr>
              <a:t>. A, </a:t>
            </a:r>
            <a:r>
              <a:rPr lang="pt-BR" sz="2400" dirty="0"/>
              <a:t>pok. 57</a:t>
            </a:r>
            <a:r>
              <a:rPr lang="pl-PL" sz="2400" dirty="0"/>
              <a:t> </a:t>
            </a:r>
            <a:r>
              <a:rPr lang="pl-PL" sz="2400" dirty="0" smtClean="0"/>
              <a:t>(pokój Prodziekana) / </a:t>
            </a:r>
            <a:r>
              <a:rPr lang="pl-PL" sz="2400" dirty="0">
                <a:solidFill>
                  <a:srgbClr val="7030A0"/>
                </a:solidFill>
              </a:rPr>
              <a:t>pok. </a:t>
            </a:r>
            <a:r>
              <a:rPr lang="pl-PL" sz="2400" dirty="0" smtClean="0">
                <a:solidFill>
                  <a:srgbClr val="7030A0"/>
                </a:solidFill>
              </a:rPr>
              <a:t>83</a:t>
            </a:r>
            <a:endParaRPr lang="pl-PL" sz="2400" dirty="0">
              <a:solidFill>
                <a:srgbClr val="7030A0"/>
              </a:solidFill>
            </a:endParaRPr>
          </a:p>
          <a:p>
            <a:pPr algn="just"/>
            <a:r>
              <a:rPr lang="pl-PL" sz="2400" dirty="0" smtClean="0">
                <a:solidFill>
                  <a:srgbClr val="00B050"/>
                </a:solidFill>
              </a:rPr>
              <a:t>Tel.: </a:t>
            </a:r>
            <a:r>
              <a:rPr lang="pl-PL" sz="2400" dirty="0"/>
              <a:t>75 75 38 </a:t>
            </a:r>
            <a:r>
              <a:rPr lang="pl-PL" sz="2400" dirty="0" smtClean="0"/>
              <a:t>327 </a:t>
            </a:r>
            <a:r>
              <a:rPr lang="pl-PL" b="0" dirty="0" smtClean="0">
                <a:solidFill>
                  <a:srgbClr val="7030A0"/>
                </a:solidFill>
              </a:rPr>
              <a:t>/ </a:t>
            </a:r>
            <a:r>
              <a:rPr lang="pl-PL" sz="2400" dirty="0" smtClean="0">
                <a:solidFill>
                  <a:srgbClr val="7030A0"/>
                </a:solidFill>
              </a:rPr>
              <a:t>75 75 38 384</a:t>
            </a:r>
          </a:p>
          <a:p>
            <a:pPr algn="just"/>
            <a:r>
              <a:rPr lang="pl-PL" sz="2400" dirty="0" smtClean="0">
                <a:solidFill>
                  <a:srgbClr val="00B050"/>
                </a:solidFill>
              </a:rPr>
              <a:t>Mail: </a:t>
            </a:r>
            <a:r>
              <a:rPr lang="pl-PL" sz="2400" dirty="0" smtClean="0">
                <a:solidFill>
                  <a:srgbClr val="00B050"/>
                </a:solidFill>
                <a:hlinkClick r:id="rId2"/>
              </a:rPr>
              <a:t>robert.kurek@ue.wroc.pl</a:t>
            </a:r>
            <a:endParaRPr lang="pl-PL" sz="2400" dirty="0" smtClean="0">
              <a:solidFill>
                <a:srgbClr val="00B050"/>
              </a:solidFill>
            </a:endParaRPr>
          </a:p>
          <a:p>
            <a:pPr algn="just">
              <a:spcBef>
                <a:spcPts val="0"/>
              </a:spcBef>
            </a:pPr>
            <a:endParaRPr lang="pl-PL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pl-PL" sz="2400" u="sng" dirty="0" smtClean="0">
                <a:solidFill>
                  <a:schemeClr val="tx2">
                    <a:lumMod val="75000"/>
                  </a:schemeClr>
                </a:solidFill>
              </a:rPr>
              <a:t>Dyżur prodziekański:</a:t>
            </a:r>
          </a:p>
          <a:p>
            <a:pPr algn="just">
              <a:spcBef>
                <a:spcPts val="0"/>
              </a:spcBef>
            </a:pPr>
            <a:r>
              <a:rPr lang="pl-PL" sz="2400" i="1" dirty="0" smtClean="0">
                <a:solidFill>
                  <a:srgbClr val="FF0000"/>
                </a:solidFill>
              </a:rPr>
              <a:t>Wtorki: 9.00-10.00 (pok. 57)</a:t>
            </a:r>
          </a:p>
          <a:p>
            <a:pPr algn="just">
              <a:spcBef>
                <a:spcPts val="0"/>
              </a:spcBef>
            </a:pPr>
            <a:r>
              <a:rPr lang="pl-PL" sz="2400" dirty="0" smtClean="0">
                <a:solidFill>
                  <a:srgbClr val="FF0000"/>
                </a:solidFill>
              </a:rPr>
              <a:t>Soboty </a:t>
            </a:r>
            <a:r>
              <a:rPr lang="pl-PL" sz="2400" dirty="0">
                <a:solidFill>
                  <a:srgbClr val="FF0000"/>
                </a:solidFill>
              </a:rPr>
              <a:t>(w terminach zjazdów) </a:t>
            </a:r>
            <a:r>
              <a:rPr lang="pl-PL" sz="2400" dirty="0" smtClean="0">
                <a:solidFill>
                  <a:srgbClr val="FF0000"/>
                </a:solidFill>
              </a:rPr>
              <a:t>9:30-10:30 </a:t>
            </a:r>
            <a:r>
              <a:rPr lang="pl-PL" sz="2400" i="1" dirty="0">
                <a:solidFill>
                  <a:srgbClr val="FF0000"/>
                </a:solidFill>
              </a:rPr>
              <a:t>(pok. 57)</a:t>
            </a:r>
          </a:p>
          <a:p>
            <a:pPr algn="just">
              <a:spcBef>
                <a:spcPts val="0"/>
              </a:spcBef>
            </a:pPr>
            <a:endParaRPr lang="pl-PL" sz="800" dirty="0">
              <a:solidFill>
                <a:srgbClr val="FF0000"/>
              </a:solidFill>
            </a:endParaRPr>
          </a:p>
          <a:p>
            <a:pPr algn="just"/>
            <a:r>
              <a:rPr lang="pl-PL" i="1" dirty="0"/>
              <a:t>Strona Uczelni (mapa Kampusu)</a:t>
            </a:r>
            <a:endParaRPr lang="pl-PL" dirty="0"/>
          </a:p>
          <a:p>
            <a:pPr algn="just"/>
            <a:r>
              <a:rPr lang="pl-PL" sz="1800" dirty="0">
                <a:hlinkClick r:id="rId3"/>
              </a:rPr>
              <a:t>http://</a:t>
            </a:r>
            <a:r>
              <a:rPr lang="pl-PL" sz="1800" dirty="0" smtClean="0">
                <a:hlinkClick r:id="rId3"/>
              </a:rPr>
              <a:t>www.ezit.ue.wroc.pl/wydzial/3415/mapa_kampusu.html</a:t>
            </a:r>
            <a:endParaRPr lang="pl-PL" sz="1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502002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Samorząd Studencki</a:t>
            </a:r>
            <a:endParaRPr lang="pl-PL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pl-PL" dirty="0"/>
          </a:p>
          <a:p>
            <a:pPr algn="ctr"/>
            <a:r>
              <a:rPr lang="pl-PL" sz="2000" b="1" dirty="0">
                <a:solidFill>
                  <a:srgbClr val="7030A0"/>
                </a:solidFill>
              </a:rPr>
              <a:t>Czym jest Samorząd Studentów?</a:t>
            </a:r>
          </a:p>
          <a:p>
            <a:r>
              <a:rPr lang="pl-PL" sz="2000" dirty="0"/>
              <a:t>Samorząd Studentów jest organizacją zrzeszającą studentów aktywnych dla których czas studiów jest nie tylko czasem nauki, ale także czasem pracy na rzecz wszystkich studentów. </a:t>
            </a:r>
            <a:endParaRPr lang="pl-PL" sz="2000" dirty="0" smtClean="0"/>
          </a:p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Głównym </a:t>
            </a:r>
            <a:r>
              <a:rPr lang="pl-PL" sz="2000" b="1" dirty="0">
                <a:solidFill>
                  <a:srgbClr val="FF0000"/>
                </a:solidFill>
              </a:rPr>
              <a:t>celem Samorządu jest reprezentowanie interesów studentów na forum uczelni, a także poza nią w kontaktach z samorządami innych uczelni. 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l-PL" sz="2000" dirty="0" smtClean="0"/>
              <a:t>Jednak </a:t>
            </a:r>
            <a:r>
              <a:rPr lang="pl-PL" sz="2000" dirty="0"/>
              <a:t>Samorząd przede wszystkim </a:t>
            </a:r>
            <a:r>
              <a:rPr lang="pl-PL" sz="2000" b="1" u="sng" dirty="0"/>
              <a:t>stara się stwarzać jak najlepsze warunki do rozwoju aktywności studenckiej, a także promowanie kultury studenckiej i umożliwianie studentom działań pozwalających na realizacje ich pasji.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20865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/>
              <a:t>Znajdź nas na Social Media: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Facebook: </a:t>
            </a:r>
            <a:r>
              <a:rPr lang="pl-PL" sz="2400" dirty="0"/>
              <a:t>Samorząd Studentów UE Filia w Jeleniej Górze</a:t>
            </a:r>
          </a:p>
          <a:p>
            <a:r>
              <a:rPr lang="pl-PL" sz="2400" dirty="0"/>
              <a:t>Instagram: @studentslajf</a:t>
            </a:r>
          </a:p>
          <a:p>
            <a:r>
              <a:rPr lang="pl-PL" sz="2400" dirty="0">
                <a:solidFill>
                  <a:srgbClr val="C00000"/>
                </a:solidFill>
              </a:rPr>
              <a:t>Strona internetowa: </a:t>
            </a:r>
            <a:r>
              <a:rPr lang="pl-PL" sz="2400" dirty="0"/>
              <a:t>zakładka Samorząd Studentów na stronie 			       www.ezit.ue.wroc.pl</a:t>
            </a:r>
          </a:p>
        </p:txBody>
      </p:sp>
    </p:spTree>
    <p:extLst>
      <p:ext uri="{BB962C8B-B14F-4D97-AF65-F5344CB8AC3E}">
        <p14:creationId xmlns:p14="http://schemas.microsoft.com/office/powerpoint/2010/main" val="2745743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8098" y="3435846"/>
            <a:ext cx="5615436" cy="1597323"/>
          </a:xfrm>
        </p:spPr>
        <p:txBody>
          <a:bodyPr/>
          <a:lstStyle/>
          <a:p>
            <a:pPr algn="ctr"/>
            <a:endParaRPr lang="pl-PL" b="1" i="1" dirty="0" smtClean="0">
              <a:solidFill>
                <a:srgbClr val="00B050"/>
              </a:solidFill>
            </a:endParaRPr>
          </a:p>
          <a:p>
            <a:pPr algn="ctr"/>
            <a:endParaRPr lang="pl-PL" b="1" i="1" dirty="0">
              <a:solidFill>
                <a:srgbClr val="00B050"/>
              </a:solidFill>
            </a:endParaRPr>
          </a:p>
          <a:p>
            <a:pPr algn="ctr"/>
            <a:endParaRPr lang="pl-PL" b="1" i="1" dirty="0" smtClean="0">
              <a:solidFill>
                <a:srgbClr val="00B050"/>
              </a:solidFill>
            </a:endParaRPr>
          </a:p>
          <a:p>
            <a:pPr algn="ctr"/>
            <a:endParaRPr lang="pl-PL" sz="2400" i="1" dirty="0">
              <a:solidFill>
                <a:srgbClr val="00B050"/>
              </a:solidFill>
            </a:endParaRPr>
          </a:p>
          <a:p>
            <a:pPr algn="ctr"/>
            <a:r>
              <a:rPr lang="pl-PL" sz="2400" b="1" i="1" dirty="0">
                <a:solidFill>
                  <a:srgbClr val="FF0000"/>
                </a:solidFill>
              </a:rPr>
              <a:t>Jelonek  „Ekonomek”!!!!!</a:t>
            </a:r>
          </a:p>
          <a:p>
            <a:pPr algn="ctr"/>
            <a:endParaRPr lang="pl-PL" sz="2400" i="1" dirty="0">
              <a:solidFill>
                <a:srgbClr val="00B050"/>
              </a:solidFill>
            </a:endParaRP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 descr="https://images.jelonka.com/673/673303_0_750_750_7210_706b61637a616c6b6f5f30385f30395f3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470"/>
            <a:ext cx="5472609" cy="469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9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123478"/>
            <a:ext cx="7920880" cy="4968552"/>
          </a:xfrm>
        </p:spPr>
        <p:txBody>
          <a:bodyPr>
            <a:normAutofit lnSpcReduction="10000"/>
          </a:bodyPr>
          <a:lstStyle/>
          <a:p>
            <a:endParaRPr lang="pl-PL" sz="900" dirty="0" smtClean="0">
              <a:solidFill>
                <a:srgbClr val="FF0000"/>
              </a:solidFill>
            </a:endParaRPr>
          </a:p>
          <a:p>
            <a:r>
              <a:rPr lang="pl-PL" i="1" dirty="0"/>
              <a:t>Vademecum studenta </a:t>
            </a:r>
            <a:endParaRPr lang="pl-PL" dirty="0"/>
          </a:p>
          <a:p>
            <a:r>
              <a:rPr lang="pl-PL" i="1" dirty="0"/>
              <a:t>- „Prawa i obowiązki”,</a:t>
            </a:r>
            <a:endParaRPr lang="pl-PL" dirty="0"/>
          </a:p>
          <a:p>
            <a:r>
              <a:rPr lang="pl-PL" i="1" dirty="0"/>
              <a:t>- informacje o regulaminie studiów,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i="1" dirty="0" smtClean="0"/>
              <a:t>wybór </a:t>
            </a:r>
            <a:r>
              <a:rPr lang="pl-PL" i="1" dirty="0"/>
              <a:t>Starosty i Wicestarosty  Roku) </a:t>
            </a:r>
            <a:endParaRPr lang="pl-PL" i="1" dirty="0" smtClean="0"/>
          </a:p>
          <a:p>
            <a:pPr marL="285750" indent="-285750">
              <a:buFontTx/>
              <a:buChar char="-"/>
            </a:pPr>
            <a:r>
              <a:rPr lang="pl-PL" i="1" dirty="0" smtClean="0"/>
              <a:t>zapisy </a:t>
            </a:r>
            <a:r>
              <a:rPr lang="pl-PL" i="1" dirty="0"/>
              <a:t>na przedmioty do wyboru na semestr letni - humanistyczne: - slajd</a:t>
            </a:r>
            <a:endParaRPr lang="pl-PL" dirty="0"/>
          </a:p>
          <a:p>
            <a:r>
              <a:rPr lang="pl-PL" i="1" dirty="0"/>
              <a:t> </a:t>
            </a:r>
            <a:r>
              <a:rPr lang="pl-PL" b="1" i="1" dirty="0"/>
              <a:t>1. Filozofia z elementami logiki</a:t>
            </a:r>
            <a:endParaRPr lang="pl-PL" dirty="0"/>
          </a:p>
          <a:p>
            <a:r>
              <a:rPr lang="pl-PL" b="1" i="1" dirty="0"/>
              <a:t>2. Etyka, człowiek i środowisko</a:t>
            </a:r>
            <a:endParaRPr lang="pl-PL" dirty="0"/>
          </a:p>
          <a:p>
            <a:r>
              <a:rPr lang="pl-PL" b="1" i="1" dirty="0"/>
              <a:t>3. Socjologia</a:t>
            </a:r>
            <a:endParaRPr lang="pl-PL" dirty="0"/>
          </a:p>
          <a:p>
            <a:r>
              <a:rPr lang="pl-PL" b="1" i="1" dirty="0"/>
              <a:t>Wybór 2 przedmiotów z 3.</a:t>
            </a:r>
            <a:endParaRPr lang="pl-PL" dirty="0"/>
          </a:p>
          <a:p>
            <a:r>
              <a:rPr lang="pl-PL" b="1" i="1" dirty="0"/>
              <a:t> </a:t>
            </a:r>
            <a:endParaRPr lang="pl-PL" dirty="0"/>
          </a:p>
          <a:p>
            <a:r>
              <a:rPr lang="pl-PL" i="1" dirty="0"/>
              <a:t>Erasmus – informacje ogólne </a:t>
            </a:r>
            <a:endParaRPr lang="pl-PL" dirty="0"/>
          </a:p>
          <a:p>
            <a:r>
              <a:rPr lang="pl-PL" i="1" dirty="0" smtClean="0"/>
              <a:t>Info o poczcie uczelnianej i USOS</a:t>
            </a:r>
            <a:endParaRPr lang="pl-PL" dirty="0"/>
          </a:p>
          <a:p>
            <a:r>
              <a:rPr lang="pl-PL" dirty="0" smtClean="0"/>
              <a:t>Inne slajdy</a:t>
            </a:r>
          </a:p>
        </p:txBody>
      </p:sp>
    </p:spTree>
    <p:extLst>
      <p:ext uri="{BB962C8B-B14F-4D97-AF65-F5344CB8AC3E}">
        <p14:creationId xmlns:p14="http://schemas.microsoft.com/office/powerpoint/2010/main" val="38642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3"/>
          </p:nvPr>
        </p:nvSpPr>
        <p:spPr>
          <a:xfrm>
            <a:off x="1043608" y="51470"/>
            <a:ext cx="7920880" cy="5092030"/>
          </a:xfrm>
        </p:spPr>
        <p:txBody>
          <a:bodyPr>
            <a:normAutofit/>
          </a:bodyPr>
          <a:lstStyle/>
          <a:p>
            <a:pPr algn="ctr"/>
            <a:r>
              <a:rPr lang="pl-PL" b="1" i="1" dirty="0" smtClean="0">
                <a:solidFill>
                  <a:srgbClr val="FF0000"/>
                </a:solidFill>
              </a:rPr>
              <a:t>Przedmioty humanistyczne do wyboru</a:t>
            </a:r>
          </a:p>
          <a:p>
            <a:pPr algn="ctr"/>
            <a:r>
              <a:rPr lang="pl-PL" b="1" i="1" dirty="0">
                <a:solidFill>
                  <a:srgbClr val="00B050"/>
                </a:solidFill>
              </a:rPr>
              <a:t>Wybór 2 przedmiotów z 3.</a:t>
            </a:r>
            <a:endParaRPr lang="pl-PL" dirty="0">
              <a:solidFill>
                <a:srgbClr val="00B050"/>
              </a:solidFill>
            </a:endParaRPr>
          </a:p>
          <a:p>
            <a:endParaRPr lang="pl-PL" sz="800" b="1" i="1" dirty="0" smtClean="0"/>
          </a:p>
          <a:p>
            <a:r>
              <a:rPr lang="pl-PL" sz="1800" b="1" dirty="0">
                <a:solidFill>
                  <a:srgbClr val="7030A0"/>
                </a:solidFill>
              </a:rPr>
              <a:t>1. Filozofia z elementami logiki</a:t>
            </a:r>
          </a:p>
          <a:p>
            <a:r>
              <a:rPr lang="pl-PL" b="1" i="1" dirty="0">
                <a:solidFill>
                  <a:srgbClr val="00B050"/>
                </a:solidFill>
              </a:rPr>
              <a:t>Cele kształcenia: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przedstawienie </a:t>
            </a:r>
            <a:r>
              <a:rPr lang="pl-PL" b="1" i="1" dirty="0"/>
              <a:t>propedeutycznych zagadnień z </a:t>
            </a:r>
            <a:r>
              <a:rPr lang="pl-PL" b="1" i="1" dirty="0" smtClean="0"/>
              <a:t>filozofii,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wskazanie </a:t>
            </a:r>
            <a:r>
              <a:rPr lang="pl-PL" b="1" i="1" dirty="0"/>
              <a:t>znaczenia wiedzy filozoficznej dla analiz </a:t>
            </a:r>
            <a:r>
              <a:rPr lang="pl-PL" b="1" i="1" dirty="0" smtClean="0"/>
              <a:t>ekonomicznych,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udoskonalenie </a:t>
            </a:r>
            <a:r>
              <a:rPr lang="pl-PL" b="1" i="1" dirty="0"/>
              <a:t>logicznego </a:t>
            </a:r>
            <a:r>
              <a:rPr lang="pl-PL" b="1" i="1" dirty="0" smtClean="0"/>
              <a:t>wnioskowania.</a:t>
            </a:r>
          </a:p>
          <a:p>
            <a:endParaRPr lang="pl-PL" sz="800" b="1" i="1" dirty="0" smtClean="0"/>
          </a:p>
          <a:p>
            <a:r>
              <a:rPr lang="pl-PL" sz="1800" b="1" dirty="0" smtClean="0">
                <a:solidFill>
                  <a:srgbClr val="7030A0"/>
                </a:solidFill>
              </a:rPr>
              <a:t>2</a:t>
            </a:r>
            <a:r>
              <a:rPr lang="pl-PL" sz="1800" b="1" dirty="0">
                <a:solidFill>
                  <a:srgbClr val="7030A0"/>
                </a:solidFill>
              </a:rPr>
              <a:t>. Etyka, człowiek i środowisko</a:t>
            </a:r>
          </a:p>
          <a:p>
            <a:r>
              <a:rPr lang="pl-PL" b="1" i="1" dirty="0" smtClean="0">
                <a:solidFill>
                  <a:srgbClr val="00B050"/>
                </a:solidFill>
              </a:rPr>
              <a:t>Cele kształcenia:</a:t>
            </a:r>
          </a:p>
          <a:p>
            <a:r>
              <a:rPr lang="pl-PL" b="1" i="1" dirty="0" smtClean="0"/>
              <a:t>- zapoznanie z </a:t>
            </a:r>
            <a:r>
              <a:rPr lang="pl-PL" b="1" i="1" dirty="0"/>
              <a:t>zagadnieniami aksjologicznych odniesień do kwestii życia człowieka w jego naturalnym </a:t>
            </a:r>
            <a:r>
              <a:rPr lang="pl-PL" b="1" i="1" dirty="0" smtClean="0"/>
              <a:t>środowisku,</a:t>
            </a:r>
            <a:endParaRPr lang="pl-PL" b="1" i="1" dirty="0"/>
          </a:p>
          <a:p>
            <a:r>
              <a:rPr lang="pl-PL" b="1" i="1" dirty="0" smtClean="0"/>
              <a:t>- ukazanie </a:t>
            </a:r>
            <a:r>
              <a:rPr lang="pl-PL" b="1" i="1" dirty="0"/>
              <a:t>głównych przyczyn zagrożeń życia na Ziemi oraz potrzeby jego </a:t>
            </a:r>
            <a:r>
              <a:rPr lang="pl-PL" b="1" i="1" dirty="0" smtClean="0"/>
              <a:t>ochrony.</a:t>
            </a:r>
            <a:endParaRPr lang="pl-PL" b="1" i="1" dirty="0"/>
          </a:p>
          <a:p>
            <a:endParaRPr lang="pl-PL" sz="800" b="1" i="1" dirty="0" smtClean="0"/>
          </a:p>
          <a:p>
            <a:r>
              <a:rPr lang="pl-PL" sz="1800" b="1" dirty="0">
                <a:solidFill>
                  <a:srgbClr val="7030A0"/>
                </a:solidFill>
              </a:rPr>
              <a:t>3. </a:t>
            </a:r>
            <a:r>
              <a:rPr lang="pl-PL" sz="1800" b="1" dirty="0" smtClean="0">
                <a:solidFill>
                  <a:srgbClr val="7030A0"/>
                </a:solidFill>
              </a:rPr>
              <a:t>Socjologia</a:t>
            </a:r>
          </a:p>
          <a:p>
            <a:r>
              <a:rPr lang="pl-PL" b="1" i="1" dirty="0">
                <a:solidFill>
                  <a:srgbClr val="00B050"/>
                </a:solidFill>
              </a:rPr>
              <a:t>Cele kształcenia:</a:t>
            </a:r>
          </a:p>
          <a:p>
            <a:pPr marL="285750" indent="-285750">
              <a:buFontTx/>
              <a:buChar char="-"/>
            </a:pPr>
            <a:r>
              <a:rPr lang="pl-PL" b="1" i="1" dirty="0" smtClean="0"/>
              <a:t>przekazanie </a:t>
            </a:r>
            <a:r>
              <a:rPr lang="pl-PL" b="1" i="1" dirty="0"/>
              <a:t>wiedzy z zakresu powstawania i funkcjonowania </a:t>
            </a:r>
            <a:r>
              <a:rPr lang="pl-PL" b="1" i="1" dirty="0" smtClean="0"/>
              <a:t>społeczeństwa,</a:t>
            </a:r>
          </a:p>
          <a:p>
            <a:pPr marL="285750" indent="-285750">
              <a:buFontTx/>
              <a:buChar char="-"/>
            </a:pPr>
            <a:r>
              <a:rPr lang="pl-PL" b="1" i="1" dirty="0"/>
              <a:t>przedstawienie wiedzy i umiejętności prowadzenia badań socjologicznych.</a:t>
            </a:r>
          </a:p>
          <a:p>
            <a:pPr algn="ctr"/>
            <a:endParaRPr lang="pl-PL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Prawa i obowiązki studenta</a:t>
            </a:r>
            <a:br>
              <a:rPr lang="pl-PL" sz="4000" b="1" dirty="0" smtClean="0">
                <a:solidFill>
                  <a:srgbClr val="FF0000"/>
                </a:solidFill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b="1" dirty="0"/>
              <a:t>UCHWAŁA NR R.0000.51.2019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SENATU UNIWERSYTETU EKONOMICZNEGO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WE WROCŁAWIU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 dnia 25 kwietnia 2019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i="1" dirty="0"/>
              <a:t>w sprawie 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przyjęcia Uczelnianego Regulaminu Studiów Uniwersytetu Ekonomicznego we Wrocławiu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>
                <a:hlinkClick r:id="rId2"/>
              </a:rPr>
              <a:t>https://www.ue.wroc.pl/p/dla_pracownikow/uchwaly_senatu_2019/51.pdf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7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PRAWA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67494"/>
            <a:ext cx="8244408" cy="487600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9600" dirty="0">
                <a:solidFill>
                  <a:srgbClr val="00B050"/>
                </a:solidFill>
              </a:rPr>
              <a:t>1. Student ma prawo do:</a:t>
            </a:r>
          </a:p>
          <a:p>
            <a:pPr algn="just"/>
            <a:r>
              <a:rPr lang="pl-PL" sz="7400" dirty="0"/>
              <a:t>1) poszanowania godności osobistej,</a:t>
            </a:r>
          </a:p>
          <a:p>
            <a:pPr algn="just"/>
            <a:r>
              <a:rPr lang="pl-PL" sz="7400" dirty="0"/>
              <a:t>2) </a:t>
            </a:r>
            <a:r>
              <a:rPr lang="pl-PL" sz="7400" u="sng" dirty="0"/>
              <a:t>realizacji indywidualnej organizacji i programu studiów </a:t>
            </a:r>
            <a:r>
              <a:rPr lang="pl-PL" sz="7400" dirty="0"/>
              <a:t>(nie dotyczy studentów programu EMBA),</a:t>
            </a:r>
          </a:p>
          <a:p>
            <a:pPr algn="just"/>
            <a:r>
              <a:rPr lang="pl-PL" sz="7400" dirty="0"/>
              <a:t>3) uczestniczenia na warunkach ustalonych zarządzeniem Rektora w organizowanych przez Uczelnię zajęciach nieobjętych programem studiów, w ramach których może uzyskać nie więcej niż 30 punktów ECTS.</a:t>
            </a:r>
          </a:p>
          <a:p>
            <a:pPr algn="just"/>
            <a:r>
              <a:rPr lang="pl-PL" sz="7400" dirty="0"/>
              <a:t>4) </a:t>
            </a:r>
            <a:r>
              <a:rPr lang="pl-PL" sz="7400" u="sng" dirty="0"/>
              <a:t>usprawiedliwienia nieobecności na zajęciach</a:t>
            </a:r>
            <a:r>
              <a:rPr lang="pl-PL" sz="7400" dirty="0"/>
              <a:t>,</a:t>
            </a:r>
          </a:p>
          <a:p>
            <a:pPr algn="just"/>
            <a:r>
              <a:rPr lang="pl-PL" sz="7400" dirty="0"/>
              <a:t>5) urlopów od zajęć oraz urlopów od zajęć z możliwością przystąpienia do weryfikacji uzyskanych efektów uczenia się określonych w programie studiów,</a:t>
            </a:r>
          </a:p>
          <a:p>
            <a:pPr algn="just"/>
            <a:r>
              <a:rPr lang="pl-PL" sz="7400" dirty="0"/>
              <a:t>6) </a:t>
            </a:r>
            <a:r>
              <a:rPr lang="pl-PL" sz="7400" u="sng" dirty="0"/>
              <a:t>stałego wglądu do swojego indeksu w wersji elektronicznej w systemie USOS</a:t>
            </a:r>
            <a:r>
              <a:rPr lang="pl-PL" sz="7400" dirty="0"/>
              <a:t>, a po skreśleniu z listy studentów do wglądu przez 12 miesięcy,</a:t>
            </a:r>
          </a:p>
          <a:p>
            <a:pPr algn="just"/>
            <a:r>
              <a:rPr lang="pl-PL" sz="7400" dirty="0"/>
              <a:t>7) zmiany kierunku studiów</a:t>
            </a:r>
            <a:r>
              <a:rPr lang="pl-PL" sz="7400" dirty="0" smtClean="0"/>
              <a:t>,</a:t>
            </a:r>
            <a:endParaRPr lang="pl-PL" sz="7400" dirty="0"/>
          </a:p>
        </p:txBody>
      </p:sp>
    </p:spTree>
    <p:extLst>
      <p:ext uri="{BB962C8B-B14F-4D97-AF65-F5344CB8AC3E}">
        <p14:creationId xmlns:p14="http://schemas.microsoft.com/office/powerpoint/2010/main" val="32119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0"/>
            <a:ext cx="7416824" cy="41151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PRAWA STUDENTA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67494"/>
            <a:ext cx="8100392" cy="489654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400" dirty="0"/>
              <a:t>8) przeniesienia na studia stacjonarne albo niestacjonarne,</a:t>
            </a:r>
          </a:p>
          <a:p>
            <a:pPr algn="just"/>
            <a:r>
              <a:rPr lang="pl-PL" sz="7400" dirty="0" smtClean="0"/>
              <a:t>9</a:t>
            </a:r>
            <a:r>
              <a:rPr lang="pl-PL" sz="7400" dirty="0"/>
              <a:t>) przystąpienia do egzaminu komisyjnego,</a:t>
            </a:r>
          </a:p>
          <a:p>
            <a:pPr algn="just"/>
            <a:r>
              <a:rPr lang="pl-PL" sz="7400" dirty="0" smtClean="0"/>
              <a:t>10</a:t>
            </a:r>
            <a:r>
              <a:rPr lang="pl-PL" sz="7400" dirty="0"/>
              <a:t>) powtarzania przedmiotów,</a:t>
            </a:r>
          </a:p>
          <a:p>
            <a:pPr algn="just"/>
            <a:r>
              <a:rPr lang="pl-PL" sz="7400" dirty="0" smtClean="0"/>
              <a:t>11</a:t>
            </a:r>
            <a:r>
              <a:rPr lang="pl-PL" sz="7400" dirty="0"/>
              <a:t>) przenoszenia i uznawania punktów ECTS,</a:t>
            </a:r>
          </a:p>
          <a:p>
            <a:pPr algn="just"/>
            <a:r>
              <a:rPr lang="pl-PL" sz="7400" dirty="0"/>
              <a:t>12) zrzeszania się w uczelnianych organizacjach studenckich,</a:t>
            </a:r>
          </a:p>
          <a:p>
            <a:pPr algn="just"/>
            <a:r>
              <a:rPr lang="pl-PL" sz="7400" dirty="0"/>
              <a:t>13) rozwijania własnych zainteresowań naukowych oraz korzystania w tym celu z pomieszczeń dydaktycznych, zainstalowanych w nich urządzeń, a także ze środków Uczelni oraz z pomocy jej organów i nauczycieli akademickich na zasadach obowiązujących w Uczelni,</a:t>
            </a:r>
          </a:p>
          <a:p>
            <a:pPr algn="just"/>
            <a:r>
              <a:rPr lang="pl-PL" sz="7400" dirty="0"/>
              <a:t>14) uczestniczenia w pracach badawczych realizowanych w Uczelni,</a:t>
            </a:r>
          </a:p>
          <a:p>
            <a:pPr algn="just"/>
            <a:r>
              <a:rPr lang="pl-PL" sz="7400" dirty="0"/>
              <a:t>15) </a:t>
            </a:r>
            <a:r>
              <a:rPr lang="pl-PL" sz="7400" u="sng" dirty="0"/>
              <a:t>rozwijania zainteresowań kulturalnych, turystycznych i sportowych,</a:t>
            </a:r>
            <a:r>
              <a:rPr lang="pl-PL" sz="7400" dirty="0"/>
              <a:t> korzystania w tym celu z urządzeń i środków Uczelni oraz pomocy ze strony nauczycieli akademickich na zasadach obowiązujących w Uczelni</a:t>
            </a:r>
            <a:r>
              <a:rPr lang="pl-PL" sz="740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4990008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</TotalTime>
  <Words>2201</Words>
  <Application>Microsoft Office PowerPoint</Application>
  <PresentationFormat>Pokaz na ekranie (16:9)</PresentationFormat>
  <Paragraphs>367</Paragraphs>
  <Slides>42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1" baseType="lpstr">
      <vt:lpstr>Arial</vt:lpstr>
      <vt:lpstr>Baskerville Old Face</vt:lpstr>
      <vt:lpstr>Calibri</vt:lpstr>
      <vt:lpstr>Myriad Pro</vt:lpstr>
      <vt:lpstr>Stencil Std</vt:lpstr>
      <vt:lpstr>Times New Roman</vt:lpstr>
      <vt:lpstr>Wingdings</vt:lpstr>
      <vt:lpstr>Wingdings 3</vt:lpstr>
      <vt:lpstr>Projekt niestandardowy</vt:lpstr>
      <vt:lpstr> Spotkanie organizacyjne  I rok I stopień NS   05.10.2019 r.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Prawa i obowiązki studenta    UCHWAŁA NR R.0000.51.2019  SENATU UNIWERSYTETU EKONOMICZNEGO  WE WROCŁAWIU  z dnia 25 kwietnia 2019 r.    w sprawie  przyjęcia Uczelnianego Regulaminu Studiów Uniwersytetu Ekonomicznego we Wrocławiu   https://www.ue.wroc.pl/p/dla_pracownikow/uchwaly_senatu_2019/51.pdf</vt:lpstr>
      <vt:lpstr>PRAWA STUDENTA</vt:lpstr>
      <vt:lpstr>PRAWA STUDENTA</vt:lpstr>
      <vt:lpstr>PRAWA STUDENTA</vt:lpstr>
      <vt:lpstr>OBOWIĄZKI STUDENTA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PODSTAWOWE INFORMACJE WYNIKAJĄCE Z REGULAMINU STUDIÓW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Znajdź nas na Social Media: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TATA</cp:lastModifiedBy>
  <cp:revision>127</cp:revision>
  <dcterms:created xsi:type="dcterms:W3CDTF">2018-01-09T10:47:00Z</dcterms:created>
  <dcterms:modified xsi:type="dcterms:W3CDTF">2019-10-05T04:26:33Z</dcterms:modified>
</cp:coreProperties>
</file>