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0"/>
  </p:notesMasterIdLst>
  <p:handoutMasterIdLst>
    <p:handoutMasterId r:id="rId11"/>
  </p:handoutMasterIdLst>
  <p:sldIdLst>
    <p:sldId id="329" r:id="rId2"/>
    <p:sldId id="275" r:id="rId3"/>
    <p:sldId id="326" r:id="rId4"/>
    <p:sldId id="330" r:id="rId5"/>
    <p:sldId id="293" r:id="rId6"/>
    <p:sldId id="291" r:id="rId7"/>
    <p:sldId id="328" r:id="rId8"/>
    <p:sldId id="327" r:id="rId9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.demski.98@outlook.com" initials="j" lastIdx="1" clrIdx="0">
    <p:extLst>
      <p:ext uri="{19B8F6BF-5375-455C-9EA6-DF929625EA0E}">
        <p15:presenceInfo xmlns:p15="http://schemas.microsoft.com/office/powerpoint/2012/main" userId="641213e7f22ec76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1545" autoAdjust="0"/>
  </p:normalViewPr>
  <p:slideViewPr>
    <p:cSldViewPr>
      <p:cViewPr varScale="1">
        <p:scale>
          <a:sx n="74" d="100"/>
          <a:sy n="74" d="100"/>
        </p:scale>
        <p:origin x="380" y="56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D258E-7A00-4A43-ABC7-CDE752FF689B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E2B28-E2E2-3B44-A792-4D84A8B99EB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039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07C4C-E2A6-5C46-BECF-3E51DBFB2FBE}" type="datetimeFigureOut">
              <a:rPr lang="pl-PL" smtClean="0"/>
              <a:pPr/>
              <a:t>02.10.2019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1AE74-64F0-294E-B631-F2FD2C3E05A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76967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ytułu 1"/>
          <p:cNvSpPr>
            <a:spLocks noGrp="1"/>
          </p:cNvSpPr>
          <p:nvPr>
            <p:ph type="title" hasCustomPrompt="1"/>
          </p:nvPr>
        </p:nvSpPr>
        <p:spPr>
          <a:xfrm>
            <a:off x="1331640" y="339502"/>
            <a:ext cx="7416824" cy="445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pl-PL" dirty="0" smtClean="0"/>
              <a:t>Imię, nazwisko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Tytuł prezentacji</a:t>
            </a:r>
            <a:endParaRPr lang="pl-PL" dirty="0"/>
          </a:p>
        </p:txBody>
      </p:sp>
      <p:sp>
        <p:nvSpPr>
          <p:cNvPr id="11" name="PoleTekstowe 10"/>
          <p:cNvSpPr txBox="1"/>
          <p:nvPr userDrawn="1"/>
        </p:nvSpPr>
        <p:spPr>
          <a:xfrm>
            <a:off x="611558" y="1275606"/>
            <a:ext cx="7920881" cy="1944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400">
              <a:latin typeface="Myriad Pro" charset="0"/>
              <a:ea typeface="Myriad Pro" charset="0"/>
              <a:cs typeface="Myriad Pro" charset="0"/>
            </a:endParaRPr>
          </a:p>
        </p:txBody>
      </p:sp>
      <p:sp>
        <p:nvSpPr>
          <p:cNvPr id="8" name="Prostokąt 7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9" name="Prostokąt 8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10" name="Prostokąt 9"/>
          <p:cNvSpPr/>
          <p:nvPr userDrawn="1"/>
        </p:nvSpPr>
        <p:spPr>
          <a:xfrm>
            <a:off x="377794" y="4515966"/>
            <a:ext cx="184730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endParaRPr lang="pl-PL" dirty="0"/>
          </a:p>
        </p:txBody>
      </p:sp>
      <p:cxnSp>
        <p:nvCxnSpPr>
          <p:cNvPr id="13" name="Łącznik prosty 12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68173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18" name="Prostokąt 17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19" name="Prostokąt 18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21" name="Łącznik prosty 20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ytuł 1"/>
          <p:cNvSpPr>
            <a:spLocks noGrp="1"/>
          </p:cNvSpPr>
          <p:nvPr userDrawn="1">
            <p:ph type="title" hasCustomPrompt="1"/>
          </p:nvPr>
        </p:nvSpPr>
        <p:spPr>
          <a:xfrm>
            <a:off x="1331640" y="339502"/>
            <a:ext cx="7416824" cy="857250"/>
          </a:xfrm>
        </p:spPr>
        <p:txBody>
          <a:bodyPr anchor="t"/>
          <a:lstStyle>
            <a:lvl1pPr algn="l">
              <a:defRPr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26" name="Symbol zastępczy tekstu 3"/>
          <p:cNvSpPr>
            <a:spLocks noGrp="1"/>
          </p:cNvSpPr>
          <p:nvPr userDrawn="1">
            <p:ph type="body" sz="half" idx="11" hasCustomPrompt="1"/>
          </p:nvPr>
        </p:nvSpPr>
        <p:spPr>
          <a:xfrm>
            <a:off x="5220072" y="1419623"/>
            <a:ext cx="3540700" cy="3384376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9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9830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331640" y="346348"/>
            <a:ext cx="7416824" cy="857250"/>
          </a:xfrm>
        </p:spPr>
        <p:txBody>
          <a:bodyPr anchor="t"/>
          <a:lstStyle>
            <a:lvl1pPr algn="l">
              <a:defRPr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8" name="Symbol zastępczy tekstu 3"/>
          <p:cNvSpPr>
            <a:spLocks noGrp="1"/>
          </p:cNvSpPr>
          <p:nvPr>
            <p:ph type="body" sz="half" idx="13" hasCustomPrompt="1"/>
          </p:nvPr>
        </p:nvSpPr>
        <p:spPr>
          <a:xfrm>
            <a:off x="1331640" y="4131276"/>
            <a:ext cx="7416824" cy="672722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9" name="Prostokąt 8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10" name="Prostokąt 9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12" name="Łącznik prosty 11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6441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9" name="Prostokąt 8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ymbol zastępczy tekstu 3"/>
          <p:cNvSpPr>
            <a:spLocks noGrp="1"/>
          </p:cNvSpPr>
          <p:nvPr userDrawn="1">
            <p:ph type="body" sz="half" idx="13" hasCustomPrompt="1"/>
          </p:nvPr>
        </p:nvSpPr>
        <p:spPr>
          <a:xfrm>
            <a:off x="1331640" y="4131276"/>
            <a:ext cx="7416824" cy="672722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8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4471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ytułu 1"/>
          <p:cNvSpPr>
            <a:spLocks noGrp="1"/>
          </p:cNvSpPr>
          <p:nvPr>
            <p:ph type="title"/>
          </p:nvPr>
        </p:nvSpPr>
        <p:spPr>
          <a:xfrm>
            <a:off x="1331640" y="339502"/>
            <a:ext cx="741682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pl-PL" dirty="0"/>
          </a:p>
        </p:txBody>
      </p:sp>
      <p:sp>
        <p:nvSpPr>
          <p:cNvPr id="5" name="Symbol zastępczy tekstu 2"/>
          <p:cNvSpPr>
            <a:spLocks noGrp="1"/>
          </p:cNvSpPr>
          <p:nvPr>
            <p:ph idx="1"/>
          </p:nvPr>
        </p:nvSpPr>
        <p:spPr>
          <a:xfrm>
            <a:off x="1331640" y="1333674"/>
            <a:ext cx="7416824" cy="34703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endParaRPr lang="pl-PL" dirty="0" smtClean="0"/>
          </a:p>
        </p:txBody>
      </p:sp>
      <p:sp>
        <p:nvSpPr>
          <p:cNvPr id="6" name="Prostokąt 5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8" name="Prostokąt 7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9" name="Prostokąt 8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12" name="Łącznik prosty 11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5101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1331640" y="339502"/>
            <a:ext cx="7416824" cy="4464496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sp>
        <p:nvSpPr>
          <p:cNvPr id="8" name="Prostokąt 7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9" name="Prostokąt 8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10" name="Prostokąt 9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12" name="Łącznik prosty 11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2192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331640" y="339501"/>
            <a:ext cx="7416824" cy="723727"/>
          </a:xfrm>
        </p:spPr>
        <p:txBody>
          <a:bodyPr anchor="t"/>
          <a:lstStyle>
            <a:lvl1pPr algn="l">
              <a:defRPr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6" name="Prostokąt 5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7" name="Prostokąt 6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9" name="Łącznik prosty 8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75181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1319332" y="339501"/>
            <a:ext cx="3941064" cy="4464497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8" name="Prostokąt 7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9" name="Prostokąt 8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5532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4937760" y="339502"/>
            <a:ext cx="3810704" cy="4464495"/>
          </a:xfrm>
        </p:spPr>
        <p:txBody>
          <a:bodyPr anchor="t"/>
          <a:lstStyle>
            <a:lvl1pPr marL="0" indent="0" algn="l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8" name="Prostokąt 7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9" name="Prostokąt 8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2205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9" name="Prostokąt 8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10" name="Prostokąt 9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12" name="Łącznik prosty 11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ymbol zastępczy tekstu 3"/>
          <p:cNvSpPr>
            <a:spLocks noGrp="1"/>
          </p:cNvSpPr>
          <p:nvPr userDrawn="1">
            <p:ph type="body" sz="half" idx="10" hasCustomPrompt="1"/>
          </p:nvPr>
        </p:nvSpPr>
        <p:spPr>
          <a:xfrm>
            <a:off x="1319332" y="339501"/>
            <a:ext cx="3540700" cy="4464497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sp>
        <p:nvSpPr>
          <p:cNvPr id="19" name="Symbol zastępczy tekstu 3"/>
          <p:cNvSpPr>
            <a:spLocks noGrp="1"/>
          </p:cNvSpPr>
          <p:nvPr>
            <p:ph type="body" sz="half" idx="11" hasCustomPrompt="1"/>
          </p:nvPr>
        </p:nvSpPr>
        <p:spPr>
          <a:xfrm>
            <a:off x="5220072" y="339502"/>
            <a:ext cx="3540700" cy="4464497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13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8402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331640" y="339502"/>
            <a:ext cx="7416824" cy="857250"/>
          </a:xfrm>
        </p:spPr>
        <p:txBody>
          <a:bodyPr anchor="t"/>
          <a:lstStyle>
            <a:lvl1pPr algn="l">
              <a:defRPr b="1"/>
            </a:lvl1pPr>
          </a:lstStyle>
          <a:p>
            <a:r>
              <a:rPr lang="pl-PL" dirty="0" smtClean="0"/>
              <a:t>Tytuł slajdu</a:t>
            </a:r>
            <a:endParaRPr lang="pl-PL" dirty="0"/>
          </a:p>
        </p:txBody>
      </p:sp>
      <p:sp>
        <p:nvSpPr>
          <p:cNvPr id="10" name="Prostokąt 9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11" name="Prostokąt 10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12" name="Prostokąt 11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14" name="Łącznik prosty 13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ymbol zastępczy tekstu 3"/>
          <p:cNvSpPr>
            <a:spLocks noGrp="1"/>
          </p:cNvSpPr>
          <p:nvPr userDrawn="1">
            <p:ph type="body" sz="half" idx="10" hasCustomPrompt="1"/>
          </p:nvPr>
        </p:nvSpPr>
        <p:spPr>
          <a:xfrm>
            <a:off x="1319332" y="1419622"/>
            <a:ext cx="3540700" cy="3384376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sp>
        <p:nvSpPr>
          <p:cNvPr id="19" name="Symbol zastępczy tekstu 3"/>
          <p:cNvSpPr>
            <a:spLocks noGrp="1"/>
          </p:cNvSpPr>
          <p:nvPr userDrawn="1">
            <p:ph type="body" sz="half" idx="11" hasCustomPrompt="1"/>
          </p:nvPr>
        </p:nvSpPr>
        <p:spPr>
          <a:xfrm>
            <a:off x="5220072" y="1419623"/>
            <a:ext cx="3540700" cy="3384376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15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0146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 userDrawn="1"/>
        </p:nvSpPr>
        <p:spPr>
          <a:xfrm>
            <a:off x="0" y="0"/>
            <a:ext cx="9716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pl-PL" sz="1800" b="0" dirty="0"/>
          </a:p>
        </p:txBody>
      </p:sp>
      <p:sp>
        <p:nvSpPr>
          <p:cNvPr id="11" name="Prostokąt 10"/>
          <p:cNvSpPr/>
          <p:nvPr userDrawn="1"/>
        </p:nvSpPr>
        <p:spPr>
          <a:xfrm>
            <a:off x="-108520" y="1369100"/>
            <a:ext cx="1172116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800" b="0" dirty="0" err="1" smtClean="0"/>
              <a:t>www.ue.wroc.pl</a:t>
            </a:r>
            <a:endParaRPr lang="pl-PL" sz="800" b="0" dirty="0" smtClean="0"/>
          </a:p>
          <a:p>
            <a:endParaRPr lang="pl-PL" sz="800" b="0" dirty="0" smtClean="0"/>
          </a:p>
        </p:txBody>
      </p:sp>
      <p:sp>
        <p:nvSpPr>
          <p:cNvPr id="12" name="Prostokąt 11"/>
          <p:cNvSpPr/>
          <p:nvPr userDrawn="1"/>
        </p:nvSpPr>
        <p:spPr>
          <a:xfrm>
            <a:off x="236762" y="4515966"/>
            <a:ext cx="466794" cy="36933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fld id="{81066F39-B1CB-3B42-A1F0-4A6D0E662265}" type="slidenum">
              <a:rPr lang="pl-PL" sz="1800" b="1" smtClean="0">
                <a:latin typeface="Myriad Pro" charset="0"/>
                <a:ea typeface="Myriad Pro" charset="0"/>
                <a:cs typeface="Myriad Pro" charset="0"/>
              </a:rPr>
              <a:pPr algn="ctr"/>
              <a:t>‹#›</a:t>
            </a:fld>
            <a:endParaRPr lang="pl-PL" dirty="0"/>
          </a:p>
        </p:txBody>
      </p:sp>
      <p:cxnSp>
        <p:nvCxnSpPr>
          <p:cNvPr id="14" name="Łącznik prosty 13"/>
          <p:cNvCxnSpPr/>
          <p:nvPr userDrawn="1"/>
        </p:nvCxnSpPr>
        <p:spPr>
          <a:xfrm>
            <a:off x="107504" y="1275606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ymbol zastępczy tekstu 3"/>
          <p:cNvSpPr>
            <a:spLocks noGrp="1"/>
          </p:cNvSpPr>
          <p:nvPr userDrawn="1">
            <p:ph type="body" sz="half" idx="10" hasCustomPrompt="1"/>
          </p:nvPr>
        </p:nvSpPr>
        <p:spPr>
          <a:xfrm>
            <a:off x="1319332" y="339502"/>
            <a:ext cx="3540700" cy="4464496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sp>
        <p:nvSpPr>
          <p:cNvPr id="19" name="Symbol zastępczy tekstu 3"/>
          <p:cNvSpPr>
            <a:spLocks noGrp="1"/>
          </p:cNvSpPr>
          <p:nvPr userDrawn="1">
            <p:ph type="body" sz="half" idx="11" hasCustomPrompt="1"/>
          </p:nvPr>
        </p:nvSpPr>
        <p:spPr>
          <a:xfrm>
            <a:off x="5220072" y="339503"/>
            <a:ext cx="3540700" cy="4464496"/>
          </a:xfrm>
        </p:spPr>
        <p:txBody>
          <a:bodyPr anchor="t"/>
          <a:lstStyle>
            <a:lvl1pPr marL="0" indent="0" algn="l">
              <a:buNone/>
              <a:defRPr sz="14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 smtClean="0"/>
              <a:t>Treść slajdu</a:t>
            </a:r>
          </a:p>
        </p:txBody>
      </p:sp>
      <p:pic>
        <p:nvPicPr>
          <p:cNvPr id="9" name="Picture 2" descr="C:\Users\w\Desktop\katalog bez nazwy\p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035" y="339502"/>
            <a:ext cx="487530" cy="708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2497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alphaModFix amt="2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611560" y="205979"/>
            <a:ext cx="792088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Imię, nazwisko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11560" y="1200151"/>
            <a:ext cx="7920880" cy="3394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dirty="0" smtClean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103936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0" r:id="rId2"/>
    <p:sldLayoutId id="2147483674" r:id="rId3"/>
    <p:sldLayoutId id="2147483678" r:id="rId4"/>
    <p:sldLayoutId id="2147483667" r:id="rId5"/>
    <p:sldLayoutId id="2147483671" r:id="rId6"/>
    <p:sldLayoutId id="2147483679" r:id="rId7"/>
    <p:sldLayoutId id="2147483661" r:id="rId8"/>
    <p:sldLayoutId id="2147483683" r:id="rId9"/>
    <p:sldLayoutId id="2147483681" r:id="rId10"/>
    <p:sldLayoutId id="2147483680" r:id="rId11"/>
    <p:sldLayoutId id="214748368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1500" b="0" kern="1200">
          <a:solidFill>
            <a:schemeClr val="tx1">
              <a:lumMod val="85000"/>
              <a:lumOff val="15000"/>
            </a:schemeClr>
          </a:solidFill>
          <a:latin typeface="Myriad Pro" pitchFamily="34" charset="0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000" b="1" kern="1200">
          <a:solidFill>
            <a:schemeClr val="tx1">
              <a:lumMod val="85000"/>
              <a:lumOff val="15000"/>
            </a:schemeClr>
          </a:solidFill>
          <a:latin typeface="Myriad Pro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zit.ue.wroc.pl/wydzial/3415/mapa_kampusu.html" TargetMode="External"/><Relationship Id="rId2" Type="http://schemas.openxmlformats.org/officeDocument/2006/relationships/hyperlink" Target="mailto:robert.kurek@ue.wroc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e.e-sylabus.pl/ForStudents" TargetMode="External"/><Relationship Id="rId2" Type="http://schemas.openxmlformats.org/officeDocument/2006/relationships/hyperlink" Target="http://www.ue.wroc.pl/p/dla_pracownikow/uchwaly_senatu_2019/51.pdf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5400" b="1" dirty="0" smtClean="0">
                <a:solidFill>
                  <a:srgbClr val="FF0000"/>
                </a:solidFill>
              </a:rPr>
              <a:t/>
            </a:r>
            <a:br>
              <a:rPr lang="pl-PL" sz="5400" b="1" dirty="0" smtClean="0">
                <a:solidFill>
                  <a:srgbClr val="FF0000"/>
                </a:solidFill>
              </a:rPr>
            </a:br>
            <a:r>
              <a:rPr lang="pl-PL" sz="5400" b="1" dirty="0" smtClean="0">
                <a:solidFill>
                  <a:srgbClr val="FF0000"/>
                </a:solidFill>
              </a:rPr>
              <a:t>Spotkanie organizacyjne </a:t>
            </a:r>
            <a:br>
              <a:rPr lang="pl-PL" sz="5400" b="1" dirty="0" smtClean="0">
                <a:solidFill>
                  <a:srgbClr val="FF0000"/>
                </a:solidFill>
              </a:rPr>
            </a:br>
            <a:r>
              <a:rPr lang="pl-PL" sz="5400" b="1" dirty="0" smtClean="0">
                <a:solidFill>
                  <a:srgbClr val="002060"/>
                </a:solidFill>
              </a:rPr>
              <a:t>I rok I stopień SS</a:t>
            </a:r>
            <a:r>
              <a:rPr lang="pl-PL" sz="5400" b="1" dirty="0" smtClean="0">
                <a:solidFill>
                  <a:srgbClr val="FF0000"/>
                </a:solidFill>
              </a:rPr>
              <a:t/>
            </a:r>
            <a:br>
              <a:rPr lang="pl-PL" sz="5400" b="1" dirty="0" smtClean="0">
                <a:solidFill>
                  <a:srgbClr val="FF0000"/>
                </a:solidFill>
              </a:rPr>
            </a:br>
            <a:r>
              <a:rPr lang="pl-PL" sz="5400" b="1" dirty="0">
                <a:solidFill>
                  <a:srgbClr val="7030A0"/>
                </a:solidFill>
              </a:rPr>
              <a:t>Vademecum studenta</a:t>
            </a:r>
            <a:r>
              <a:rPr lang="pl-PL" sz="5400" b="1" dirty="0" smtClean="0">
                <a:solidFill>
                  <a:srgbClr val="FF0000"/>
                </a:solidFill>
              </a:rPr>
              <a:t/>
            </a:r>
            <a:br>
              <a:rPr lang="pl-PL" sz="5400" b="1" dirty="0" smtClean="0">
                <a:solidFill>
                  <a:srgbClr val="FF0000"/>
                </a:solidFill>
              </a:rPr>
            </a:br>
            <a:r>
              <a:rPr lang="pl-PL" sz="5400" b="1" dirty="0" smtClean="0">
                <a:solidFill>
                  <a:srgbClr val="FF0000"/>
                </a:solidFill>
              </a:rPr>
              <a:t> 04.10.2019 r. </a:t>
            </a:r>
            <a:r>
              <a:rPr lang="pl-PL" sz="4000" b="1" dirty="0" smtClean="0">
                <a:solidFill>
                  <a:srgbClr val="FF0000"/>
                </a:solidFill>
              </a:rPr>
              <a:t/>
            </a:r>
            <a:br>
              <a:rPr lang="pl-PL" sz="4000" b="1" dirty="0" smtClean="0">
                <a:solidFill>
                  <a:srgbClr val="FF0000"/>
                </a:solidFill>
              </a:rPr>
            </a:br>
            <a:r>
              <a:rPr lang="pl-PL" sz="4000" b="1" dirty="0" smtClean="0">
                <a:solidFill>
                  <a:srgbClr val="FF0000"/>
                </a:solidFill>
              </a:rPr>
              <a:t/>
            </a:r>
            <a:br>
              <a:rPr lang="pl-PL" sz="4000" b="1" dirty="0" smtClean="0">
                <a:solidFill>
                  <a:srgbClr val="FF0000"/>
                </a:solidFill>
              </a:rPr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472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23478"/>
            <a:ext cx="8100392" cy="504056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pl-PL" sz="4400" dirty="0" smtClean="0">
                <a:solidFill>
                  <a:srgbClr val="FF0000"/>
                </a:solidFill>
              </a:rPr>
              <a:t>Prodziekan Filii</a:t>
            </a:r>
          </a:p>
          <a:p>
            <a:pPr>
              <a:spcBef>
                <a:spcPts val="0"/>
              </a:spcBef>
            </a:pPr>
            <a:r>
              <a:rPr lang="pl-PL" sz="2400" dirty="0" smtClean="0">
                <a:solidFill>
                  <a:srgbClr val="FF0000"/>
                </a:solidFill>
              </a:rPr>
              <a:t>dr </a:t>
            </a:r>
            <a:r>
              <a:rPr lang="pl-PL" sz="2400" dirty="0">
                <a:solidFill>
                  <a:srgbClr val="FF0000"/>
                </a:solidFill>
              </a:rPr>
              <a:t>hab. Robert Kurek, prof. </a:t>
            </a:r>
            <a:r>
              <a:rPr lang="pl-PL" sz="2400" dirty="0" smtClean="0">
                <a:solidFill>
                  <a:srgbClr val="FF0000"/>
                </a:solidFill>
              </a:rPr>
              <a:t>UE</a:t>
            </a:r>
          </a:p>
          <a:p>
            <a:pPr algn="just">
              <a:spcBef>
                <a:spcPts val="0"/>
              </a:spcBef>
            </a:pPr>
            <a:endParaRPr lang="pl-PL" sz="2400" dirty="0" smtClean="0">
              <a:solidFill>
                <a:srgbClr val="00B050"/>
              </a:solidFill>
            </a:endParaRPr>
          </a:p>
          <a:p>
            <a:pPr algn="just">
              <a:spcBef>
                <a:spcPts val="0"/>
              </a:spcBef>
            </a:pPr>
            <a:r>
              <a:rPr lang="pl-PL" sz="2400" dirty="0" smtClean="0">
                <a:solidFill>
                  <a:srgbClr val="00B050"/>
                </a:solidFill>
              </a:rPr>
              <a:t>B</a:t>
            </a:r>
            <a:r>
              <a:rPr lang="pt-BR" sz="2400" dirty="0" smtClean="0">
                <a:solidFill>
                  <a:srgbClr val="00B050"/>
                </a:solidFill>
              </a:rPr>
              <a:t>ud</a:t>
            </a:r>
            <a:r>
              <a:rPr lang="pt-BR" sz="2400" dirty="0">
                <a:solidFill>
                  <a:srgbClr val="00B050"/>
                </a:solidFill>
              </a:rPr>
              <a:t>. A, </a:t>
            </a:r>
            <a:r>
              <a:rPr lang="pt-BR" sz="2400" dirty="0"/>
              <a:t>pok. 57</a:t>
            </a:r>
            <a:r>
              <a:rPr lang="pl-PL" sz="2400" dirty="0"/>
              <a:t> </a:t>
            </a:r>
            <a:r>
              <a:rPr lang="pl-PL" sz="2400" dirty="0" smtClean="0"/>
              <a:t>(pokój Prodziekana) / </a:t>
            </a:r>
            <a:r>
              <a:rPr lang="pl-PL" sz="2400" dirty="0">
                <a:solidFill>
                  <a:srgbClr val="7030A0"/>
                </a:solidFill>
              </a:rPr>
              <a:t>pok.</a:t>
            </a:r>
            <a:r>
              <a:rPr lang="pl-PL" sz="2400" dirty="0" smtClean="0"/>
              <a:t> </a:t>
            </a:r>
            <a:r>
              <a:rPr lang="pl-PL" sz="2400" dirty="0" smtClean="0">
                <a:solidFill>
                  <a:srgbClr val="7030A0"/>
                </a:solidFill>
              </a:rPr>
              <a:t>83</a:t>
            </a:r>
            <a:endParaRPr lang="pl-PL" sz="2400" dirty="0">
              <a:solidFill>
                <a:srgbClr val="7030A0"/>
              </a:solidFill>
            </a:endParaRPr>
          </a:p>
          <a:p>
            <a:pPr algn="just"/>
            <a:r>
              <a:rPr lang="pl-PL" sz="2400" dirty="0" smtClean="0">
                <a:solidFill>
                  <a:srgbClr val="00B050"/>
                </a:solidFill>
              </a:rPr>
              <a:t>Tel.: </a:t>
            </a:r>
            <a:r>
              <a:rPr lang="pl-PL" sz="2400" dirty="0"/>
              <a:t>75 75 38 </a:t>
            </a:r>
            <a:r>
              <a:rPr lang="pl-PL" sz="2400" dirty="0" smtClean="0"/>
              <a:t>327 </a:t>
            </a:r>
            <a:r>
              <a:rPr lang="pl-PL" b="0" dirty="0" smtClean="0">
                <a:solidFill>
                  <a:srgbClr val="7030A0"/>
                </a:solidFill>
              </a:rPr>
              <a:t>/ </a:t>
            </a:r>
            <a:r>
              <a:rPr lang="pl-PL" sz="2400" dirty="0" smtClean="0">
                <a:solidFill>
                  <a:srgbClr val="7030A0"/>
                </a:solidFill>
              </a:rPr>
              <a:t>75 75 38 384</a:t>
            </a:r>
          </a:p>
          <a:p>
            <a:pPr algn="just"/>
            <a:r>
              <a:rPr lang="pl-PL" sz="2400" dirty="0" smtClean="0">
                <a:solidFill>
                  <a:srgbClr val="00B050"/>
                </a:solidFill>
              </a:rPr>
              <a:t>Mail: </a:t>
            </a:r>
            <a:r>
              <a:rPr lang="pl-PL" sz="2400" dirty="0" smtClean="0">
                <a:solidFill>
                  <a:srgbClr val="00B050"/>
                </a:solidFill>
                <a:hlinkClick r:id="rId2"/>
              </a:rPr>
              <a:t>robert.kurek@ue.wroc.pl</a:t>
            </a:r>
            <a:endParaRPr lang="pl-PL" sz="2400" dirty="0" smtClean="0">
              <a:solidFill>
                <a:srgbClr val="00B050"/>
              </a:solidFill>
            </a:endParaRPr>
          </a:p>
          <a:p>
            <a:pPr algn="just">
              <a:spcBef>
                <a:spcPts val="0"/>
              </a:spcBef>
            </a:pPr>
            <a:endParaRPr lang="pl-PL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ts val="0"/>
              </a:spcBef>
            </a:pPr>
            <a:r>
              <a:rPr lang="pl-PL" sz="2400" u="sng" dirty="0" smtClean="0">
                <a:solidFill>
                  <a:schemeClr val="tx2">
                    <a:lumMod val="75000"/>
                  </a:schemeClr>
                </a:solidFill>
              </a:rPr>
              <a:t>Dyżur prodziekański:</a:t>
            </a:r>
          </a:p>
          <a:p>
            <a:pPr algn="just">
              <a:spcBef>
                <a:spcPts val="0"/>
              </a:spcBef>
            </a:pPr>
            <a:r>
              <a:rPr lang="pl-PL" sz="2400" i="1" dirty="0" smtClean="0">
                <a:solidFill>
                  <a:srgbClr val="FF0000"/>
                </a:solidFill>
              </a:rPr>
              <a:t>Wtorki: 9.00-10.00 (pok. 57)</a:t>
            </a:r>
          </a:p>
          <a:p>
            <a:pPr algn="just">
              <a:spcBef>
                <a:spcPts val="0"/>
              </a:spcBef>
            </a:pPr>
            <a:r>
              <a:rPr lang="pl-PL" sz="2400" dirty="0" smtClean="0">
                <a:solidFill>
                  <a:srgbClr val="FF0000"/>
                </a:solidFill>
              </a:rPr>
              <a:t>Soboty </a:t>
            </a:r>
            <a:r>
              <a:rPr lang="pl-PL" sz="2400" dirty="0">
                <a:solidFill>
                  <a:srgbClr val="FF0000"/>
                </a:solidFill>
              </a:rPr>
              <a:t>(w terminach zjazdów) </a:t>
            </a:r>
            <a:r>
              <a:rPr lang="pl-PL" sz="2400" dirty="0" smtClean="0">
                <a:solidFill>
                  <a:srgbClr val="FF0000"/>
                </a:solidFill>
              </a:rPr>
              <a:t>9:30-10:30 </a:t>
            </a:r>
            <a:r>
              <a:rPr lang="pl-PL" sz="2400" i="1" dirty="0">
                <a:solidFill>
                  <a:srgbClr val="FF0000"/>
                </a:solidFill>
              </a:rPr>
              <a:t>(pok. 57)</a:t>
            </a:r>
          </a:p>
          <a:p>
            <a:pPr algn="just">
              <a:spcBef>
                <a:spcPts val="0"/>
              </a:spcBef>
            </a:pPr>
            <a:endParaRPr lang="pl-PL" sz="800" dirty="0">
              <a:solidFill>
                <a:srgbClr val="FF0000"/>
              </a:solidFill>
            </a:endParaRPr>
          </a:p>
          <a:p>
            <a:pPr algn="just"/>
            <a:r>
              <a:rPr lang="pl-PL" i="1" dirty="0"/>
              <a:t>Strona Uczelni (mapa Kampusu)</a:t>
            </a:r>
            <a:endParaRPr lang="pl-PL" dirty="0"/>
          </a:p>
          <a:p>
            <a:pPr algn="just"/>
            <a:r>
              <a:rPr lang="pl-PL" sz="1800" dirty="0">
                <a:hlinkClick r:id="rId3"/>
              </a:rPr>
              <a:t>http://</a:t>
            </a:r>
            <a:r>
              <a:rPr lang="pl-PL" sz="1800" dirty="0" smtClean="0">
                <a:hlinkClick r:id="rId3"/>
              </a:rPr>
              <a:t>www.ezit.ue.wroc.pl/wydzial/3415/mapa_kampusu.html</a:t>
            </a:r>
            <a:endParaRPr lang="pl-PL" sz="18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22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half" idx="13"/>
          </p:nvPr>
        </p:nvSpPr>
        <p:spPr>
          <a:xfrm>
            <a:off x="1043608" y="123478"/>
            <a:ext cx="7920880" cy="5020022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sz="1800" b="1" i="1" dirty="0" smtClean="0">
                <a:solidFill>
                  <a:srgbClr val="0070C0"/>
                </a:solidFill>
              </a:rPr>
              <a:t>Dziekan</a:t>
            </a:r>
            <a:r>
              <a:rPr lang="pl-PL" sz="1800" b="1" i="1" dirty="0">
                <a:solidFill>
                  <a:srgbClr val="0070C0"/>
                </a:solidFill>
              </a:rPr>
              <a:t>, </a:t>
            </a:r>
            <a:r>
              <a:rPr lang="pl-PL" sz="1800" b="1" i="1" dirty="0" smtClean="0">
                <a:solidFill>
                  <a:srgbClr val="0070C0"/>
                </a:solidFill>
              </a:rPr>
              <a:t>Prodziekan</a:t>
            </a:r>
          </a:p>
          <a:p>
            <a:pPr marL="285750" indent="-285750">
              <a:buFontTx/>
              <a:buChar char="-"/>
            </a:pPr>
            <a:r>
              <a:rPr lang="pl-PL" sz="1800" i="1" dirty="0"/>
              <a:t>R</a:t>
            </a:r>
            <a:r>
              <a:rPr lang="pl-PL" sz="1800" i="1" dirty="0" smtClean="0"/>
              <a:t>egulamin studiów (oceny </a:t>
            </a:r>
            <a:r>
              <a:rPr lang="pl-PL" sz="1800" i="1" dirty="0"/>
              <a:t>cząstkowe, sesja, semestr, poprawki) </a:t>
            </a:r>
            <a:endParaRPr lang="pl-PL" sz="1800" i="1" dirty="0" smtClean="0"/>
          </a:p>
          <a:p>
            <a:r>
              <a:rPr lang="pl-PL" sz="1800" dirty="0">
                <a:hlinkClick r:id="rId2"/>
              </a:rPr>
              <a:t>http://www.ue.wroc.pl/p/dla_pracownikow/uchwaly_senatu_2019/51.pdf</a:t>
            </a:r>
            <a:endParaRPr lang="pl-PL" sz="1800" dirty="0"/>
          </a:p>
          <a:p>
            <a:r>
              <a:rPr lang="pl-PL" sz="1800" b="1" i="1" dirty="0" smtClean="0">
                <a:solidFill>
                  <a:srgbClr val="00B050"/>
                </a:solidFill>
              </a:rPr>
              <a:t>- </a:t>
            </a:r>
            <a:r>
              <a:rPr lang="pl-PL" sz="1800" i="1" dirty="0" smtClean="0"/>
              <a:t>Seminaria (licencjackie – I stopień, magisterskie – II stopień) </a:t>
            </a:r>
            <a:endParaRPr lang="pl-PL" sz="1800" dirty="0"/>
          </a:p>
          <a:p>
            <a:endParaRPr lang="pl-PL" sz="1800" b="1" i="1" dirty="0" smtClean="0">
              <a:solidFill>
                <a:srgbClr val="00B050"/>
              </a:solidFill>
            </a:endParaRPr>
          </a:p>
          <a:p>
            <a:endParaRPr lang="pl-PL" sz="1800" dirty="0"/>
          </a:p>
          <a:p>
            <a:r>
              <a:rPr lang="pl-PL" sz="1800" i="1" dirty="0">
                <a:solidFill>
                  <a:srgbClr val="FF0000"/>
                </a:solidFill>
              </a:rPr>
              <a:t>Nawigacja po stronie internetowej UE </a:t>
            </a:r>
          </a:p>
          <a:p>
            <a:pPr marL="285750" indent="-285750">
              <a:buFontTx/>
              <a:buChar char="-"/>
            </a:pPr>
            <a:r>
              <a:rPr lang="pl-PL" sz="1800" i="1" dirty="0"/>
              <a:t>jak znaleźć dydaktyka: pokój, konsultacje; </a:t>
            </a:r>
          </a:p>
          <a:p>
            <a:endParaRPr lang="pl-PL" sz="1800" dirty="0"/>
          </a:p>
          <a:p>
            <a:r>
              <a:rPr lang="pl-PL" sz="1800" b="1" i="1" dirty="0"/>
              <a:t>Sylabus</a:t>
            </a:r>
            <a:r>
              <a:rPr lang="pl-PL" sz="1800" dirty="0"/>
              <a:t> - informator zawierający program nauki danego przedmiotu, przewidziana liczba godzin, punkty </a:t>
            </a:r>
            <a:r>
              <a:rPr lang="pl-PL" sz="1800" dirty="0" smtClean="0"/>
              <a:t>ECTS</a:t>
            </a:r>
            <a:r>
              <a:rPr lang="pl-PL" sz="1800" dirty="0"/>
              <a:t>, wymagania i kryteria zaliczenia (egzaminu), osoby prowadzące itd.</a:t>
            </a:r>
          </a:p>
          <a:p>
            <a:r>
              <a:rPr lang="pl-PL" sz="1800" dirty="0">
                <a:hlinkClick r:id="rId3"/>
              </a:rPr>
              <a:t>https://ue.e-sylabus.pl/ForStudents</a:t>
            </a:r>
            <a:r>
              <a:rPr lang="pl-PL" sz="1800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2294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half" idx="13"/>
          </p:nvPr>
        </p:nvSpPr>
        <p:spPr>
          <a:xfrm>
            <a:off x="1043608" y="123478"/>
            <a:ext cx="7920880" cy="5020022"/>
          </a:xfrm>
        </p:spPr>
        <p:txBody>
          <a:bodyPr>
            <a:normAutofit/>
          </a:bodyPr>
          <a:lstStyle/>
          <a:p>
            <a:pPr algn="ctr"/>
            <a:r>
              <a:rPr lang="pl-PL" sz="1800" b="1" i="1" dirty="0" smtClean="0">
                <a:solidFill>
                  <a:srgbClr val="0070C0"/>
                </a:solidFill>
              </a:rPr>
              <a:t>Punkty ECTS</a:t>
            </a:r>
          </a:p>
          <a:p>
            <a:pPr algn="ctr"/>
            <a:r>
              <a:rPr lang="pl-PL" sz="1800" b="1" dirty="0">
                <a:solidFill>
                  <a:srgbClr val="FF0000"/>
                </a:solidFill>
              </a:rPr>
              <a:t>Punkty ECTS odzwierciedlają nakład pracy studenta potrzebny do osiągnięcia założonych w programie </a:t>
            </a:r>
            <a:r>
              <a:rPr lang="pl-PL" sz="1800" b="1" dirty="0">
                <a:solidFill>
                  <a:srgbClr val="7030A0"/>
                </a:solidFill>
              </a:rPr>
              <a:t>efektów uczenia </a:t>
            </a:r>
            <a:r>
              <a:rPr lang="pl-PL" sz="1800" b="1" dirty="0" smtClean="0">
                <a:solidFill>
                  <a:srgbClr val="7030A0"/>
                </a:solidFill>
              </a:rPr>
              <a:t>się.</a:t>
            </a:r>
          </a:p>
          <a:p>
            <a:pPr algn="just"/>
            <a:r>
              <a:rPr lang="pl-PL" sz="1800" b="1" dirty="0" smtClean="0">
                <a:solidFill>
                  <a:srgbClr val="FF0000"/>
                </a:solidFill>
              </a:rPr>
              <a:t>1 </a:t>
            </a:r>
            <a:r>
              <a:rPr lang="pl-PL" sz="1800" b="1" dirty="0">
                <a:solidFill>
                  <a:srgbClr val="FF0000"/>
                </a:solidFill>
              </a:rPr>
              <a:t>punkt ECTS to 25-30 godzin nakładu </a:t>
            </a:r>
            <a:r>
              <a:rPr lang="pl-PL" sz="1800" b="1" dirty="0" smtClean="0">
                <a:solidFill>
                  <a:srgbClr val="FF0000"/>
                </a:solidFill>
              </a:rPr>
              <a:t>pracy: </a:t>
            </a:r>
            <a:r>
              <a:rPr lang="pl-PL" sz="1800" dirty="0"/>
              <a:t>obejmuje zajęcia organizowane przez uczelnię zgodnie z planem studiów oraz jego indywidualną pracę związaną z tymi zajęciami).</a:t>
            </a:r>
          </a:p>
          <a:p>
            <a:pPr algn="ctr"/>
            <a:endParaRPr lang="pl-PL" sz="1800" b="1" dirty="0">
              <a:solidFill>
                <a:srgbClr val="FF0000"/>
              </a:solidFill>
            </a:endParaRPr>
          </a:p>
          <a:p>
            <a:r>
              <a:rPr lang="pl-PL" sz="1800" b="1" dirty="0">
                <a:solidFill>
                  <a:srgbClr val="7030A0"/>
                </a:solidFill>
              </a:rPr>
              <a:t>Efekty uczenia się </a:t>
            </a:r>
            <a:r>
              <a:rPr lang="pl-PL" sz="1800" b="1" dirty="0">
                <a:solidFill>
                  <a:schemeClr val="tx1"/>
                </a:solidFill>
              </a:rPr>
              <a:t>określają, co student powinien wiedzieć, rozumieć i potrafić zrobić po pomyślnym zakończeniu procesu kształcenia</a:t>
            </a:r>
            <a:r>
              <a:rPr lang="pl-PL" sz="1800" b="1" dirty="0" smtClean="0">
                <a:solidFill>
                  <a:schemeClr val="tx1"/>
                </a:solidFill>
              </a:rPr>
              <a:t>.</a:t>
            </a:r>
          </a:p>
          <a:p>
            <a:endParaRPr lang="pl-PL" sz="1800" b="1" dirty="0">
              <a:solidFill>
                <a:schemeClr val="tx1"/>
              </a:solidFill>
            </a:endParaRPr>
          </a:p>
          <a:p>
            <a:r>
              <a:rPr lang="pl-PL" sz="1600" b="1" dirty="0">
                <a:solidFill>
                  <a:srgbClr val="00B050"/>
                </a:solidFill>
              </a:rPr>
              <a:t>§ 27 </a:t>
            </a:r>
            <a:r>
              <a:rPr lang="pl-PL" sz="1600" b="1" dirty="0" smtClean="0">
                <a:solidFill>
                  <a:srgbClr val="00B050"/>
                </a:solidFill>
              </a:rPr>
              <a:t>Regulaminu studiów - Ukończenie </a:t>
            </a:r>
            <a:r>
              <a:rPr lang="pl-PL" sz="1600" b="1" dirty="0">
                <a:solidFill>
                  <a:srgbClr val="00B050"/>
                </a:solidFill>
              </a:rPr>
              <a:t>studiów </a:t>
            </a:r>
            <a:endParaRPr lang="pl-PL" sz="1600" dirty="0">
              <a:solidFill>
                <a:srgbClr val="00B050"/>
              </a:solidFill>
            </a:endParaRPr>
          </a:p>
          <a:p>
            <a:r>
              <a:rPr lang="pl-PL" sz="1800" dirty="0"/>
              <a:t>1. Student, by ukończyć studia, musi zaliczyć przedmioty zawierające treści programowe uznane przez Senat za obowiązkowe oraz inne tak, </a:t>
            </a:r>
            <a:r>
              <a:rPr lang="pl-PL" sz="1800" b="1" dirty="0">
                <a:solidFill>
                  <a:srgbClr val="7030A0"/>
                </a:solidFill>
              </a:rPr>
              <a:t>by zgromadzić właściwą dla programu studiów liczbę punktów ECTS ustaloną przez Senat</a:t>
            </a:r>
            <a:r>
              <a:rPr lang="pl-PL" sz="1800" dirty="0"/>
              <a:t>, a także </a:t>
            </a:r>
            <a:r>
              <a:rPr lang="pl-PL" sz="1800" dirty="0">
                <a:solidFill>
                  <a:srgbClr val="FF0000"/>
                </a:solidFill>
              </a:rPr>
              <a:t>uzyskać pozytywną ocenę pracy dyplomowej i złożyć egzamin dyplomowy. </a:t>
            </a:r>
          </a:p>
          <a:p>
            <a:endParaRPr lang="pl-PL" sz="1800" b="1" dirty="0">
              <a:solidFill>
                <a:schemeClr val="tx1"/>
              </a:solidFill>
            </a:endParaRPr>
          </a:p>
          <a:p>
            <a:endParaRPr lang="pl-PL" sz="1800" i="1" dirty="0"/>
          </a:p>
        </p:txBody>
      </p:sp>
    </p:spTree>
    <p:extLst>
      <p:ext uri="{BB962C8B-B14F-4D97-AF65-F5344CB8AC3E}">
        <p14:creationId xmlns:p14="http://schemas.microsoft.com/office/powerpoint/2010/main" val="2837250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1640" y="0"/>
            <a:ext cx="7416824" cy="411510"/>
          </a:xfrm>
        </p:spPr>
        <p:txBody>
          <a:bodyPr/>
          <a:lstStyle/>
          <a:p>
            <a:r>
              <a:rPr lang="pl-PL" b="1" dirty="0" smtClean="0">
                <a:solidFill>
                  <a:srgbClr val="7030A0"/>
                </a:solidFill>
              </a:rPr>
              <a:t>PODSTAWOWE INFORMACJE WYNIKAJĄCE Z REGULAMINU STUDIÓW</a:t>
            </a:r>
            <a:endParaRPr lang="pl-PL" b="1" dirty="0">
              <a:solidFill>
                <a:srgbClr val="7030A0"/>
              </a:solidFill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 bwMode="auto">
          <a:xfrm>
            <a:off x="1043608" y="414858"/>
            <a:ext cx="8100392" cy="4728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pl-PL" sz="2000" dirty="0">
                <a:solidFill>
                  <a:srgbClr val="00B050"/>
                </a:solidFill>
              </a:rPr>
              <a:t>Na stronie UE w Jeleniej Górze znajdą Państwo „kafelek” nazwany „Podania formularze i terminy</a:t>
            </a:r>
            <a:r>
              <a:rPr lang="pl-PL" sz="2000" dirty="0" smtClean="0">
                <a:solidFill>
                  <a:srgbClr val="00B050"/>
                </a:solidFill>
              </a:rPr>
              <a:t>”.</a:t>
            </a:r>
          </a:p>
          <a:p>
            <a:pPr algn="just"/>
            <a:endParaRPr lang="pl-PL" sz="2000" dirty="0">
              <a:solidFill>
                <a:srgbClr val="00B050"/>
              </a:solidFill>
            </a:endParaRPr>
          </a:p>
          <a:p>
            <a:pPr algn="just"/>
            <a:endParaRPr lang="pl-PL" sz="2000" dirty="0" smtClean="0">
              <a:solidFill>
                <a:srgbClr val="00B050"/>
              </a:solidFill>
            </a:endParaRPr>
          </a:p>
          <a:p>
            <a:pPr algn="just"/>
            <a:endParaRPr lang="pl-PL" sz="2000" dirty="0">
              <a:solidFill>
                <a:srgbClr val="00B050"/>
              </a:solidFill>
            </a:endParaRPr>
          </a:p>
          <a:p>
            <a:pPr algn="just"/>
            <a:endParaRPr lang="pl-PL" sz="2000" dirty="0" smtClean="0">
              <a:solidFill>
                <a:srgbClr val="00B050"/>
              </a:solidFill>
            </a:endParaRPr>
          </a:p>
          <a:p>
            <a:pPr algn="just"/>
            <a:endParaRPr lang="pl-PL" sz="2000" dirty="0">
              <a:solidFill>
                <a:srgbClr val="00B050"/>
              </a:solidFill>
            </a:endParaRPr>
          </a:p>
          <a:p>
            <a:pPr algn="just"/>
            <a:endParaRPr lang="pl-PL" sz="2000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B050"/>
                </a:solidFill>
              </a:rPr>
              <a:t>A pod będzie się skrywał plik z zawartością, która Państwa interesuje.</a:t>
            </a:r>
          </a:p>
          <a:p>
            <a:pPr algn="just"/>
            <a:r>
              <a:rPr lang="pl-PL" b="1" u="sng" dirty="0" smtClean="0">
                <a:solidFill>
                  <a:srgbClr val="0070C0"/>
                </a:solidFill>
              </a:rPr>
              <a:t>VADEMECUM </a:t>
            </a:r>
            <a:r>
              <a:rPr lang="pl-PL" b="1" u="sng" dirty="0">
                <a:solidFill>
                  <a:srgbClr val="0070C0"/>
                </a:solidFill>
              </a:rPr>
              <a:t>STUDENTA - ZESTAWIENIE TERMINÓW I PROCEDUR </a:t>
            </a:r>
            <a:r>
              <a:rPr lang="pl-PL" b="1" u="sng" dirty="0" smtClean="0">
                <a:solidFill>
                  <a:srgbClr val="0070C0"/>
                </a:solidFill>
              </a:rPr>
              <a:t>2019.2020</a:t>
            </a:r>
            <a:endParaRPr lang="pl-PL" sz="2000" b="1" dirty="0">
              <a:solidFill>
                <a:srgbClr val="0070C0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1203598"/>
            <a:ext cx="576064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84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half" idx="13"/>
          </p:nvPr>
        </p:nvSpPr>
        <p:spPr>
          <a:xfrm>
            <a:off x="1043608" y="51470"/>
            <a:ext cx="7920880" cy="509203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b="1" i="1" dirty="0" smtClean="0">
                <a:solidFill>
                  <a:srgbClr val="FF0000"/>
                </a:solidFill>
              </a:rPr>
              <a:t>Zasady korespondencji mailowej</a:t>
            </a:r>
          </a:p>
          <a:p>
            <a:r>
              <a:rPr lang="pl-PL" dirty="0"/>
              <a:t>Szanowni Państwo</a:t>
            </a:r>
            <a:r>
              <a:rPr lang="pl-PL" dirty="0" smtClean="0"/>
              <a:t>! </a:t>
            </a:r>
            <a:r>
              <a:rPr lang="pl-PL" dirty="0"/>
              <a:t> </a:t>
            </a:r>
            <a:r>
              <a:rPr lang="pl-PL" dirty="0" smtClean="0"/>
              <a:t>Są </a:t>
            </a:r>
            <a:r>
              <a:rPr lang="pl-PL" dirty="0"/>
              <a:t>Państwo na studiach wyższych - a to </a:t>
            </a:r>
            <a:r>
              <a:rPr lang="pl-PL" dirty="0" smtClean="0"/>
              <a:t>zobowiązuje</a:t>
            </a:r>
            <a:r>
              <a:rPr lang="pl-PL" dirty="0"/>
              <a:t> </a:t>
            </a:r>
            <a:r>
              <a:rPr lang="pl-PL" dirty="0" smtClean="0"/>
              <a:t>!!!!</a:t>
            </a:r>
          </a:p>
          <a:p>
            <a:r>
              <a:rPr lang="pl-PL" b="1" dirty="0"/>
              <a:t>Proszę zachować wszystkie należne mailowej formie komunikacji </a:t>
            </a:r>
            <a:r>
              <a:rPr lang="pl-PL" b="1" dirty="0" smtClean="0"/>
              <a:t>honory</a:t>
            </a:r>
            <a:r>
              <a:rPr lang="pl-PL" b="1" dirty="0"/>
              <a:t>:</a:t>
            </a:r>
          </a:p>
          <a:p>
            <a:pPr algn="just"/>
            <a:r>
              <a:rPr lang="pl-PL" b="1" dirty="0">
                <a:solidFill>
                  <a:srgbClr val="7030A0"/>
                </a:solidFill>
              </a:rPr>
              <a:t>1) Napisać temat wiadomości </a:t>
            </a:r>
            <a:r>
              <a:rPr lang="pl-PL" dirty="0"/>
              <a:t>i zacząć go wielką literą oraz zakończyć właściwym znakiem interpunkcyjnym (kropką, znakiem zapytania, wykrzyknikiem).</a:t>
            </a:r>
          </a:p>
          <a:p>
            <a:r>
              <a:rPr lang="pl-PL" b="1" dirty="0">
                <a:solidFill>
                  <a:srgbClr val="7030A0"/>
                </a:solidFill>
              </a:rPr>
              <a:t>2) </a:t>
            </a:r>
            <a:r>
              <a:rPr lang="pl-PL" b="1" dirty="0" smtClean="0">
                <a:solidFill>
                  <a:srgbClr val="7030A0"/>
                </a:solidFill>
              </a:rPr>
              <a:t>Treść </a:t>
            </a:r>
            <a:r>
              <a:rPr lang="pl-PL" b="1" dirty="0">
                <a:solidFill>
                  <a:srgbClr val="7030A0"/>
                </a:solidFill>
              </a:rPr>
              <a:t>wiadomości </a:t>
            </a:r>
            <a:r>
              <a:rPr lang="pl-PL" b="1" dirty="0" smtClean="0">
                <a:solidFill>
                  <a:srgbClr val="7030A0"/>
                </a:solidFill>
              </a:rPr>
              <a:t>rozpocząć </a:t>
            </a:r>
            <a:r>
              <a:rPr lang="pl-PL" b="1" dirty="0">
                <a:solidFill>
                  <a:srgbClr val="7030A0"/>
                </a:solidFill>
              </a:rPr>
              <a:t>od </a:t>
            </a:r>
            <a:r>
              <a:rPr lang="pl-PL" b="1" dirty="0" smtClean="0">
                <a:solidFill>
                  <a:srgbClr val="7030A0"/>
                </a:solidFill>
              </a:rPr>
              <a:t>przywitania</a:t>
            </a:r>
            <a:r>
              <a:rPr lang="pl-PL" dirty="0" smtClean="0">
                <a:solidFill>
                  <a:srgbClr val="7030A0"/>
                </a:solidFill>
              </a:rPr>
              <a:t>:</a:t>
            </a:r>
          </a:p>
          <a:p>
            <a:pPr algn="just"/>
            <a:r>
              <a:rPr lang="pl-PL" dirty="0" smtClean="0"/>
              <a:t>„Szanowna Pani Dziekan”, </a:t>
            </a:r>
            <a:r>
              <a:rPr lang="pl-PL" dirty="0"/>
              <a:t>„</a:t>
            </a:r>
            <a:r>
              <a:rPr lang="pl-PL" dirty="0" smtClean="0"/>
              <a:t>Szanowny Panie Profesorze”… </a:t>
            </a:r>
            <a:r>
              <a:rPr lang="pl-PL" dirty="0"/>
              <a:t>„Szanowny Panie </a:t>
            </a:r>
            <a:r>
              <a:rPr lang="pl-PL" dirty="0" smtClean="0"/>
              <a:t>Doktorze”… (lub też „Szanowny </a:t>
            </a:r>
            <a:r>
              <a:rPr lang="pl-PL" dirty="0"/>
              <a:t>Panie Prezesie” itd. </a:t>
            </a:r>
            <a:r>
              <a:rPr lang="pl-PL" dirty="0" smtClean="0"/>
              <a:t>- stosownie </a:t>
            </a:r>
            <a:r>
              <a:rPr lang="pl-PL" dirty="0"/>
              <a:t>do stanowiska lub </a:t>
            </a:r>
            <a:r>
              <a:rPr lang="pl-PL" dirty="0" smtClean="0"/>
              <a:t>stopnia/tytułu </a:t>
            </a:r>
            <a:r>
              <a:rPr lang="pl-PL" dirty="0"/>
              <a:t>osoby, do której kierowana jest </a:t>
            </a:r>
            <a:r>
              <a:rPr lang="pl-PL" dirty="0" smtClean="0"/>
              <a:t>wiadomość).</a:t>
            </a:r>
          </a:p>
          <a:p>
            <a:pPr algn="just"/>
            <a:r>
              <a:rPr lang="pl-PL" b="1" dirty="0">
                <a:solidFill>
                  <a:srgbClr val="7030A0"/>
                </a:solidFill>
              </a:rPr>
              <a:t>3) Przedstawić </a:t>
            </a:r>
            <a:r>
              <a:rPr lang="pl-PL" b="1" dirty="0" smtClean="0">
                <a:solidFill>
                  <a:srgbClr val="7030A0"/>
                </a:solidFill>
              </a:rPr>
              <a:t>się </a:t>
            </a:r>
            <a:r>
              <a:rPr lang="pl-PL" dirty="0" smtClean="0"/>
              <a:t>(podać </a:t>
            </a:r>
            <a:r>
              <a:rPr lang="pl-PL" dirty="0"/>
              <a:t>swoje imię i </a:t>
            </a:r>
            <a:r>
              <a:rPr lang="pl-PL" dirty="0" smtClean="0"/>
              <a:t>nazwisko), </a:t>
            </a:r>
            <a:r>
              <a:rPr lang="pl-PL" dirty="0"/>
              <a:t>wyjaśnić - kim się jest... (gdzie Pani/Pan studiuje: stacjonarne – niestacjonarne; kierunek; </a:t>
            </a:r>
            <a:r>
              <a:rPr lang="pl-PL" dirty="0" smtClean="0"/>
              <a:t>nazwać przedmiot</a:t>
            </a:r>
            <a:r>
              <a:rPr lang="pl-PL" dirty="0"/>
              <a:t>, którego pytanie ma dotyczyć itd</a:t>
            </a:r>
            <a:r>
              <a:rPr lang="pl-PL" dirty="0" smtClean="0"/>
              <a:t>.).</a:t>
            </a:r>
          </a:p>
          <a:p>
            <a:pPr algn="just"/>
            <a:r>
              <a:rPr lang="pl-PL" b="1" dirty="0" smtClean="0">
                <a:solidFill>
                  <a:srgbClr val="7030A0"/>
                </a:solidFill>
              </a:rPr>
              <a:t>4</a:t>
            </a:r>
            <a:r>
              <a:rPr lang="pl-PL" b="1" dirty="0">
                <a:solidFill>
                  <a:srgbClr val="7030A0"/>
                </a:solidFill>
              </a:rPr>
              <a:t>) Wyjaśnić w jakiej sprawie się pisze i czego oczekuje</a:t>
            </a:r>
            <a:r>
              <a:rPr lang="pl-PL" dirty="0">
                <a:solidFill>
                  <a:srgbClr val="7030A0"/>
                </a:solidFill>
              </a:rPr>
              <a:t>... </a:t>
            </a:r>
            <a:r>
              <a:rPr lang="pl-PL" dirty="0"/>
              <a:t>(np. podać temat pracy, określić pytanie</a:t>
            </a:r>
            <a:r>
              <a:rPr lang="pl-PL" dirty="0" smtClean="0"/>
              <a:t>)…</a:t>
            </a:r>
          </a:p>
          <a:p>
            <a:pPr algn="just"/>
            <a:r>
              <a:rPr lang="pl-PL" b="1" dirty="0">
                <a:solidFill>
                  <a:srgbClr val="7030A0"/>
                </a:solidFill>
              </a:rPr>
              <a:t>5) Użyć zwrotu grzecznościowego na końcu </a:t>
            </a:r>
            <a:r>
              <a:rPr lang="pl-PL" b="1" dirty="0" smtClean="0">
                <a:solidFill>
                  <a:srgbClr val="7030A0"/>
                </a:solidFill>
              </a:rPr>
              <a:t>wiadomości</a:t>
            </a:r>
            <a:r>
              <a:rPr lang="pl-PL" dirty="0" smtClean="0">
                <a:solidFill>
                  <a:srgbClr val="7030A0"/>
                </a:solidFill>
              </a:rPr>
              <a:t>. </a:t>
            </a:r>
            <a:r>
              <a:rPr lang="pl-PL" dirty="0" smtClean="0"/>
              <a:t>Powszechnie </a:t>
            </a:r>
            <a:r>
              <a:rPr lang="pl-PL" dirty="0"/>
              <a:t>obowiązujące to: „Z poważaniem”, „Z uszanowaniem”, „Z wyrazami szacunku</a:t>
            </a:r>
            <a:r>
              <a:rPr lang="pl-PL" dirty="0" smtClean="0"/>
              <a:t>”.</a:t>
            </a:r>
          </a:p>
          <a:p>
            <a:pPr algn="just"/>
            <a:r>
              <a:rPr lang="pl-PL" b="1" dirty="0">
                <a:solidFill>
                  <a:srgbClr val="7030A0"/>
                </a:solidFill>
              </a:rPr>
              <a:t>6) Podpisać się </a:t>
            </a:r>
            <a:r>
              <a:rPr lang="pl-PL" dirty="0"/>
              <a:t>(</a:t>
            </a:r>
            <a:r>
              <a:rPr lang="pl-PL" dirty="0" smtClean="0"/>
              <a:t>niezależnie </a:t>
            </a:r>
            <a:r>
              <a:rPr lang="pl-PL" dirty="0"/>
              <a:t>od tego, czy się posiada określoną wizytówkę, która identyfikuje nadawcę wiadomości, czy nie</a:t>
            </a:r>
            <a:r>
              <a:rPr lang="pl-PL" dirty="0" smtClean="0"/>
              <a:t>) – ewentualnie w podpisie podać wszystkie informacje o sobie (imię i nazwisko, rok studiów, stopień, forma studiów: stacjonarne </a:t>
            </a:r>
            <a:r>
              <a:rPr lang="pl-PL" dirty="0"/>
              <a:t>– </a:t>
            </a:r>
            <a:r>
              <a:rPr lang="pl-PL" dirty="0" smtClean="0"/>
              <a:t>niestacjonarne, grupa…)</a:t>
            </a:r>
            <a:endParaRPr lang="pl-PL" dirty="0"/>
          </a:p>
          <a:p>
            <a:endParaRPr lang="pl-PL" dirty="0"/>
          </a:p>
          <a:p>
            <a:pPr algn="ctr"/>
            <a:r>
              <a:rPr lang="pl-PL" sz="1500" b="1" dirty="0"/>
              <a:t>Ponadto proszę zaczynać zdania dużymi literami. Stosować </a:t>
            </a:r>
            <a:r>
              <a:rPr lang="pl-PL" sz="1500" b="1" dirty="0" smtClean="0"/>
              <a:t>interpunkcję, poprawić </a:t>
            </a:r>
            <a:r>
              <a:rPr lang="pl-PL" sz="1500" b="1" dirty="0"/>
              <a:t>ewentualne błędy </a:t>
            </a:r>
            <a:r>
              <a:rPr lang="pl-PL" sz="1500" b="1" dirty="0" smtClean="0"/>
              <a:t>(sprawdzić wiadomość przed wysłaniem) i </a:t>
            </a:r>
            <a:r>
              <a:rPr lang="pl-PL" sz="1500" b="1" dirty="0"/>
              <a:t>oczywiście pisać poprawną stylistycznie polszczyzną…</a:t>
            </a:r>
            <a:r>
              <a:rPr lang="pl-PL" sz="1500" b="1" dirty="0" smtClean="0">
                <a:sym typeface="Wingdings" panose="05000000000000000000" pitchFamily="2" charset="2"/>
              </a:rPr>
              <a:t></a:t>
            </a:r>
          </a:p>
          <a:p>
            <a:endParaRPr lang="pl-PL" dirty="0" smtClean="0">
              <a:sym typeface="Wingdings" panose="05000000000000000000" pitchFamily="2" charset="2"/>
            </a:endParaRPr>
          </a:p>
          <a:p>
            <a:pPr algn="ctr"/>
            <a:r>
              <a:rPr lang="pl-PL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Obowiązki studenta (</a:t>
            </a:r>
            <a:r>
              <a:rPr lang="pl-PL" b="1" dirty="0">
                <a:solidFill>
                  <a:srgbClr val="00B050"/>
                </a:solidFill>
              </a:rPr>
              <a:t>§ </a:t>
            </a:r>
            <a:r>
              <a:rPr lang="pl-PL" b="1" dirty="0" smtClean="0">
                <a:solidFill>
                  <a:srgbClr val="00B050"/>
                </a:solidFill>
              </a:rPr>
              <a:t>9 ust. 1 pkt 9)</a:t>
            </a:r>
            <a:r>
              <a:rPr lang="pl-PL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 Regulaminu Studiów </a:t>
            </a:r>
            <a:endParaRPr lang="pl-PL" b="1" dirty="0">
              <a:solidFill>
                <a:srgbClr val="00B050"/>
              </a:solidFill>
            </a:endParaRPr>
          </a:p>
          <a:p>
            <a:pPr algn="ctr"/>
            <a:r>
              <a:rPr lang="pl-PL" sz="1700" dirty="0" smtClean="0"/>
              <a:t>Student </a:t>
            </a:r>
            <a:r>
              <a:rPr lang="pl-PL" sz="1700" dirty="0"/>
              <a:t>zobowiązany jest do </a:t>
            </a:r>
            <a:r>
              <a:rPr lang="pl-PL" sz="1700" dirty="0" smtClean="0"/>
              <a:t>komunikowania </a:t>
            </a:r>
            <a:r>
              <a:rPr lang="pl-PL" sz="1700" dirty="0"/>
              <a:t>się z pracownikami Uczelni </a:t>
            </a:r>
            <a:r>
              <a:rPr lang="pl-PL" sz="1700" dirty="0">
                <a:solidFill>
                  <a:srgbClr val="FF0000"/>
                </a:solidFill>
              </a:rPr>
              <a:t>osobiście</a:t>
            </a:r>
            <a:r>
              <a:rPr lang="pl-PL" sz="1700" dirty="0"/>
              <a:t> lub przy </a:t>
            </a:r>
            <a:r>
              <a:rPr lang="pl-PL" sz="1700" dirty="0" smtClean="0"/>
              <a:t>wykorzystaniu </a:t>
            </a:r>
            <a:r>
              <a:rPr lang="pl-PL" sz="1700" dirty="0">
                <a:solidFill>
                  <a:srgbClr val="FF0000"/>
                </a:solidFill>
              </a:rPr>
              <a:t>konta pocztowego w domenie student.ue.wroc.pl</a:t>
            </a:r>
            <a:r>
              <a:rPr lang="pl-PL" sz="17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pl-PL" sz="1600" b="1" dirty="0" smtClean="0">
                <a:solidFill>
                  <a:srgbClr val="7030A0"/>
                </a:solidFill>
              </a:rPr>
              <a:t>Nie należy wysyłać wiadomości do pracowników z innych kont, niż uczelniane!!!!</a:t>
            </a:r>
            <a:endParaRPr lang="pl-PL" sz="1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431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half" idx="13"/>
          </p:nvPr>
        </p:nvSpPr>
        <p:spPr>
          <a:xfrm>
            <a:off x="1043608" y="51470"/>
            <a:ext cx="7920880" cy="509203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b="1" i="1" dirty="0" smtClean="0">
                <a:solidFill>
                  <a:srgbClr val="FF0000"/>
                </a:solidFill>
              </a:rPr>
              <a:t>Zasady wystawiania ocen</a:t>
            </a:r>
          </a:p>
          <a:p>
            <a:pPr algn="just"/>
            <a:endParaRPr lang="pl-PL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458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half" idx="13"/>
          </p:nvPr>
        </p:nvSpPr>
        <p:spPr>
          <a:xfrm>
            <a:off x="1043608" y="51470"/>
            <a:ext cx="7920880" cy="5092030"/>
          </a:xfrm>
        </p:spPr>
        <p:txBody>
          <a:bodyPr>
            <a:normAutofit/>
          </a:bodyPr>
          <a:lstStyle/>
          <a:p>
            <a:pPr algn="ctr"/>
            <a:r>
              <a:rPr lang="pl-PL" b="1" i="1" dirty="0" smtClean="0">
                <a:solidFill>
                  <a:srgbClr val="FF0000"/>
                </a:solidFill>
              </a:rPr>
              <a:t>Przedmioty humanistyczne do wyboru</a:t>
            </a:r>
          </a:p>
          <a:p>
            <a:pPr algn="ctr"/>
            <a:r>
              <a:rPr lang="pl-PL" b="1" i="1" dirty="0">
                <a:solidFill>
                  <a:srgbClr val="00B050"/>
                </a:solidFill>
              </a:rPr>
              <a:t>Wybór 2 przedmiotów z 3.</a:t>
            </a:r>
            <a:endParaRPr lang="pl-PL" dirty="0">
              <a:solidFill>
                <a:srgbClr val="00B050"/>
              </a:solidFill>
            </a:endParaRPr>
          </a:p>
          <a:p>
            <a:endParaRPr lang="pl-PL" sz="800" b="1" i="1" dirty="0" smtClean="0"/>
          </a:p>
          <a:p>
            <a:r>
              <a:rPr lang="pl-PL" sz="1800" b="1" dirty="0">
                <a:solidFill>
                  <a:srgbClr val="7030A0"/>
                </a:solidFill>
              </a:rPr>
              <a:t>1. Filozofia z elementami logiki</a:t>
            </a:r>
          </a:p>
          <a:p>
            <a:r>
              <a:rPr lang="pl-PL" b="1" i="1" dirty="0">
                <a:solidFill>
                  <a:srgbClr val="00B050"/>
                </a:solidFill>
              </a:rPr>
              <a:t>Cele kształcenia:</a:t>
            </a:r>
          </a:p>
          <a:p>
            <a:pPr marL="285750" indent="-285750">
              <a:buFontTx/>
              <a:buChar char="-"/>
            </a:pPr>
            <a:r>
              <a:rPr lang="pl-PL" b="1" i="1" dirty="0" smtClean="0"/>
              <a:t>przedstawienie </a:t>
            </a:r>
            <a:r>
              <a:rPr lang="pl-PL" b="1" i="1" dirty="0"/>
              <a:t>propedeutycznych zagadnień z </a:t>
            </a:r>
            <a:r>
              <a:rPr lang="pl-PL" b="1" i="1" dirty="0" smtClean="0"/>
              <a:t>filozofii,</a:t>
            </a:r>
          </a:p>
          <a:p>
            <a:pPr marL="285750" indent="-285750">
              <a:buFontTx/>
              <a:buChar char="-"/>
            </a:pPr>
            <a:r>
              <a:rPr lang="pl-PL" b="1" i="1" dirty="0" smtClean="0"/>
              <a:t>wskazanie </a:t>
            </a:r>
            <a:r>
              <a:rPr lang="pl-PL" b="1" i="1" dirty="0"/>
              <a:t>znaczenia wiedzy filozoficznej dla analiz </a:t>
            </a:r>
            <a:r>
              <a:rPr lang="pl-PL" b="1" i="1" dirty="0" smtClean="0"/>
              <a:t>ekonomicznych,</a:t>
            </a:r>
          </a:p>
          <a:p>
            <a:pPr marL="285750" indent="-285750">
              <a:buFontTx/>
              <a:buChar char="-"/>
            </a:pPr>
            <a:r>
              <a:rPr lang="pl-PL" b="1" i="1" dirty="0" smtClean="0"/>
              <a:t>udoskonalenie </a:t>
            </a:r>
            <a:r>
              <a:rPr lang="pl-PL" b="1" i="1" dirty="0"/>
              <a:t>logicznego </a:t>
            </a:r>
            <a:r>
              <a:rPr lang="pl-PL" b="1" i="1" dirty="0" smtClean="0"/>
              <a:t>wnioskowania.</a:t>
            </a:r>
          </a:p>
          <a:p>
            <a:endParaRPr lang="pl-PL" sz="800" b="1" i="1" dirty="0" smtClean="0"/>
          </a:p>
          <a:p>
            <a:r>
              <a:rPr lang="pl-PL" sz="1800" b="1" dirty="0" smtClean="0">
                <a:solidFill>
                  <a:srgbClr val="7030A0"/>
                </a:solidFill>
              </a:rPr>
              <a:t>2</a:t>
            </a:r>
            <a:r>
              <a:rPr lang="pl-PL" sz="1800" b="1" dirty="0">
                <a:solidFill>
                  <a:srgbClr val="7030A0"/>
                </a:solidFill>
              </a:rPr>
              <a:t>. Etyka, człowiek i środowisko</a:t>
            </a:r>
          </a:p>
          <a:p>
            <a:r>
              <a:rPr lang="pl-PL" b="1" i="1" dirty="0" smtClean="0">
                <a:solidFill>
                  <a:srgbClr val="00B050"/>
                </a:solidFill>
              </a:rPr>
              <a:t>Cele kształcenia:</a:t>
            </a:r>
          </a:p>
          <a:p>
            <a:r>
              <a:rPr lang="pl-PL" b="1" i="1" dirty="0" smtClean="0"/>
              <a:t>- zapoznanie z </a:t>
            </a:r>
            <a:r>
              <a:rPr lang="pl-PL" b="1" i="1" dirty="0"/>
              <a:t>zagadnieniami aksjologicznych odniesień do kwestii życia człowieka w jego naturalnym </a:t>
            </a:r>
            <a:r>
              <a:rPr lang="pl-PL" b="1" i="1" dirty="0" smtClean="0"/>
              <a:t>środowisku,</a:t>
            </a:r>
            <a:endParaRPr lang="pl-PL" b="1" i="1" dirty="0"/>
          </a:p>
          <a:p>
            <a:r>
              <a:rPr lang="pl-PL" b="1" i="1" dirty="0" smtClean="0"/>
              <a:t>- ukazanie </a:t>
            </a:r>
            <a:r>
              <a:rPr lang="pl-PL" b="1" i="1" dirty="0"/>
              <a:t>głównych przyczyn zagrożeń życia na Ziemi oraz potrzeby jego </a:t>
            </a:r>
            <a:r>
              <a:rPr lang="pl-PL" b="1" i="1" dirty="0" smtClean="0"/>
              <a:t>ochrony.</a:t>
            </a:r>
            <a:endParaRPr lang="pl-PL" b="1" i="1" dirty="0"/>
          </a:p>
          <a:p>
            <a:endParaRPr lang="pl-PL" sz="800" b="1" i="1" dirty="0" smtClean="0"/>
          </a:p>
          <a:p>
            <a:r>
              <a:rPr lang="pl-PL" sz="1800" b="1" dirty="0">
                <a:solidFill>
                  <a:srgbClr val="7030A0"/>
                </a:solidFill>
              </a:rPr>
              <a:t>3. </a:t>
            </a:r>
            <a:r>
              <a:rPr lang="pl-PL" sz="1800" b="1" dirty="0" smtClean="0">
                <a:solidFill>
                  <a:srgbClr val="7030A0"/>
                </a:solidFill>
              </a:rPr>
              <a:t>Socjologia</a:t>
            </a:r>
          </a:p>
          <a:p>
            <a:r>
              <a:rPr lang="pl-PL" b="1" i="1" dirty="0">
                <a:solidFill>
                  <a:srgbClr val="00B050"/>
                </a:solidFill>
              </a:rPr>
              <a:t>Cele kształcenia:</a:t>
            </a:r>
          </a:p>
          <a:p>
            <a:pPr marL="285750" indent="-285750">
              <a:buFontTx/>
              <a:buChar char="-"/>
            </a:pPr>
            <a:r>
              <a:rPr lang="pl-PL" b="1" i="1" dirty="0" smtClean="0"/>
              <a:t>przekazanie </a:t>
            </a:r>
            <a:r>
              <a:rPr lang="pl-PL" b="1" i="1" dirty="0"/>
              <a:t>wiedzy z zakresu powstawania i funkcjonowania </a:t>
            </a:r>
            <a:r>
              <a:rPr lang="pl-PL" b="1" i="1" dirty="0" smtClean="0"/>
              <a:t>społeczeństwa,</a:t>
            </a:r>
          </a:p>
          <a:p>
            <a:pPr marL="285750" indent="-285750">
              <a:buFontTx/>
              <a:buChar char="-"/>
            </a:pPr>
            <a:r>
              <a:rPr lang="pl-PL" b="1" i="1" dirty="0"/>
              <a:t>przedstawienie wiedzy i umiejętności prowadzenia badań socjologicznych.</a:t>
            </a:r>
          </a:p>
          <a:p>
            <a:pPr algn="ctr"/>
            <a:endParaRPr lang="pl-PL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692600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419</Words>
  <Application>Microsoft Office PowerPoint</Application>
  <PresentationFormat>Pokaz na ekranie (16:9)</PresentationFormat>
  <Paragraphs>79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Myriad Pro</vt:lpstr>
      <vt:lpstr>Wingdings</vt:lpstr>
      <vt:lpstr>Projekt niestandardowy</vt:lpstr>
      <vt:lpstr> Spotkanie organizacyjne  I rok I stopień SS Vademecum studenta  04.10.2019 r.      </vt:lpstr>
      <vt:lpstr>Prezentacja programu PowerPoint</vt:lpstr>
      <vt:lpstr>Prezentacja programu PowerPoint</vt:lpstr>
      <vt:lpstr>Prezentacja programu PowerPoint</vt:lpstr>
      <vt:lpstr>PODSTAWOWE INFORMACJE WYNIKAJĄCE Z REGULAMINU STUDIÓW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TATA</cp:lastModifiedBy>
  <cp:revision>98</cp:revision>
  <dcterms:created xsi:type="dcterms:W3CDTF">2018-01-09T10:47:00Z</dcterms:created>
  <dcterms:modified xsi:type="dcterms:W3CDTF">2019-10-02T16:25:49Z</dcterms:modified>
</cp:coreProperties>
</file>